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82" r:id="rId2"/>
    <p:sldId id="285" r:id="rId3"/>
    <p:sldId id="306" r:id="rId4"/>
    <p:sldId id="295" r:id="rId5"/>
    <p:sldId id="311" r:id="rId6"/>
    <p:sldId id="308" r:id="rId7"/>
    <p:sldId id="284" r:id="rId8"/>
    <p:sldId id="304" r:id="rId9"/>
    <p:sldId id="305" r:id="rId10"/>
    <p:sldId id="318" r:id="rId11"/>
    <p:sldId id="313" r:id="rId12"/>
    <p:sldId id="288" r:id="rId13"/>
    <p:sldId id="297" r:id="rId14"/>
    <p:sldId id="296" r:id="rId15"/>
    <p:sldId id="283" r:id="rId16"/>
    <p:sldId id="319" r:id="rId17"/>
    <p:sldId id="310" r:id="rId18"/>
    <p:sldId id="320" r:id="rId19"/>
    <p:sldId id="315" r:id="rId20"/>
    <p:sldId id="289" r:id="rId21"/>
    <p:sldId id="317" r:id="rId22"/>
    <p:sldId id="302" r:id="rId23"/>
    <p:sldId id="309" r:id="rId24"/>
    <p:sldId id="290" r:id="rId25"/>
    <p:sldId id="316" r:id="rId26"/>
    <p:sldId id="291" r:id="rId27"/>
    <p:sldId id="30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797" autoAdjust="0"/>
    <p:restoredTop sz="98643" autoAdjust="0"/>
  </p:normalViewPr>
  <p:slideViewPr>
    <p:cSldViewPr>
      <p:cViewPr varScale="1">
        <p:scale>
          <a:sx n="95" d="100"/>
          <a:sy n="95" d="100"/>
        </p:scale>
        <p:origin x="-96"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3157E1-563E-4EA5-A4B5-2277B5BD4CC0}" type="datetimeFigureOut">
              <a:rPr lang="en-US" smtClean="0"/>
              <a:pPr/>
              <a:t>6/10/2011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FEF612-9BB7-45C8-BC92-7CE4845B95C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884A7-61A3-48FD-9C57-35A469E77615}" type="datetimeFigureOut">
              <a:rPr lang="en-US" smtClean="0"/>
              <a:pPr/>
              <a:t>6/10/2011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34182-10D8-4A26-AB21-9FCB1A0284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734182-10D8-4A26-AB21-9FCB1A0284A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AC306532-70F5-455A-9A91-A15926BB2861}" type="slidenum">
              <a:rPr lang="en-US" smtClean="0"/>
              <a:pPr/>
              <a:t>‹#›</a:t>
            </a:fld>
            <a:endParaRPr lang="en-US"/>
          </a:p>
        </p:txBody>
      </p:sp>
      <p:sp>
        <p:nvSpPr>
          <p:cNvPr id="7" name="Rectangle 11"/>
          <p:cNvSpPr>
            <a:spLocks noChangeArrowheads="1"/>
          </p:cNvSpPr>
          <p:nvPr/>
        </p:nvSpPr>
        <p:spPr bwMode="auto">
          <a:xfrm>
            <a:off x="0" y="0"/>
            <a:ext cx="9144000" cy="457200"/>
          </a:xfrm>
          <a:prstGeom prst="rect">
            <a:avLst/>
          </a:prstGeom>
          <a:gradFill rotWithShape="1">
            <a:gsLst>
              <a:gs pos="0">
                <a:srgbClr val="009900"/>
              </a:gs>
              <a:gs pos="100000">
                <a:schemeClr val="bg1"/>
              </a:gs>
            </a:gsLst>
            <a:lin ang="5400000" scaled="1"/>
          </a:gradFill>
          <a:ln w="9525">
            <a:noFill/>
            <a:miter lim="800000"/>
            <a:headEnd/>
            <a:tailEnd/>
          </a:ln>
        </p:spPr>
        <p:txBody>
          <a:bodyPr wrap="none" anchor="ctr"/>
          <a:lstStyle/>
          <a:p>
            <a:endParaRPr lang="en-US"/>
          </a:p>
        </p:txBody>
      </p:sp>
      <p:sp>
        <p:nvSpPr>
          <p:cNvPr id="9" name="Rectangle 15"/>
          <p:cNvSpPr>
            <a:spLocks noChangeArrowheads="1"/>
          </p:cNvSpPr>
          <p:nvPr/>
        </p:nvSpPr>
        <p:spPr bwMode="auto">
          <a:xfrm flipV="1">
            <a:off x="0" y="6400800"/>
            <a:ext cx="9144000" cy="457200"/>
          </a:xfrm>
          <a:prstGeom prst="rect">
            <a:avLst/>
          </a:prstGeom>
          <a:gradFill rotWithShape="1">
            <a:gsLst>
              <a:gs pos="0">
                <a:srgbClr val="009900"/>
              </a:gs>
              <a:gs pos="100000">
                <a:schemeClr val="bg1"/>
              </a:gs>
            </a:gsLst>
            <a:lin ang="5400000" scaled="1"/>
          </a:gradFill>
          <a:ln w="9525">
            <a:noFill/>
            <a:miter lim="800000"/>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 val="766716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35443-6A50-4394-AABF-9A8B2AADC9AB}" type="datetime1">
              <a:rPr lang="en-US" smtClean="0"/>
              <a:pPr/>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59641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6AFE5-7D37-4DE4-9DBA-5616B9AC59C3}" type="datetime1">
              <a:rPr lang="en-US" smtClean="0"/>
              <a:pPr/>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25109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DA4F6-287E-4617-A8A7-8A3FAC3B68F4}" type="datetime1">
              <a:rPr lang="en-US" smtClean="0"/>
              <a:pPr/>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54240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A76E8-D6D6-40A5-B38E-E351C685D32A}" type="datetime1">
              <a:rPr lang="en-US" smtClean="0"/>
              <a:pPr/>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467136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AF6264-CA31-4C69-A735-25A2FAFBC5EE}" type="datetime1">
              <a:rPr lang="en-US" smtClean="0"/>
              <a:pPr/>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25372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A1646-80B6-40F6-96C6-EC86D1D407AE}" type="datetime1">
              <a:rPr lang="en-US" smtClean="0"/>
              <a:pPr/>
              <a:t>6/10/2011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56647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45BDB-BCF5-408F-A04F-98F977484FDE}" type="datetime1">
              <a:rPr lang="en-US" smtClean="0"/>
              <a:pPr/>
              <a:t>6/10/2011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245397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5EE20-3888-4436-958F-FF7AC1D82A3A}" type="datetime1">
              <a:rPr lang="en-US" smtClean="0"/>
              <a:pPr/>
              <a:t>6/10/2011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87115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0A42F-D9F6-4887-8897-23804EE41D70}" type="datetime1">
              <a:rPr lang="en-US" smtClean="0"/>
              <a:pPr/>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94463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56BB5-2060-4758-9730-488410C5FD16}" type="datetime1">
              <a:rPr lang="en-US" smtClean="0"/>
              <a:pPr/>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06532-70F5-455A-9A91-A15926BB286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47202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9BA4A-75BA-48FA-8AD9-D2436850A10C}" type="datetime1">
              <a:rPr lang="en-US" smtClean="0"/>
              <a:pPr/>
              <a:t>6/10/2011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06532-70F5-455A-9A91-A15926BB2861}" type="slidenum">
              <a:rPr lang="en-US" smtClean="0"/>
              <a:pPr/>
              <a:t>‹#›</a:t>
            </a:fld>
            <a:endParaRPr lang="en-US"/>
          </a:p>
        </p:txBody>
      </p:sp>
      <p:sp>
        <p:nvSpPr>
          <p:cNvPr id="7" name="Rectangle 11"/>
          <p:cNvSpPr>
            <a:spLocks noChangeArrowheads="1"/>
          </p:cNvSpPr>
          <p:nvPr/>
        </p:nvSpPr>
        <p:spPr bwMode="auto">
          <a:xfrm>
            <a:off x="0" y="0"/>
            <a:ext cx="9144000" cy="457200"/>
          </a:xfrm>
          <a:prstGeom prst="rect">
            <a:avLst/>
          </a:prstGeom>
          <a:gradFill rotWithShape="1">
            <a:gsLst>
              <a:gs pos="0">
                <a:srgbClr val="009900"/>
              </a:gs>
              <a:gs pos="100000">
                <a:schemeClr val="bg1"/>
              </a:gs>
            </a:gsLst>
            <a:lin ang="5400000" scaled="1"/>
          </a:gradFill>
          <a:ln w="9525">
            <a:noFill/>
            <a:miter lim="800000"/>
            <a:headEnd/>
            <a:tailEnd/>
          </a:ln>
        </p:spPr>
        <p:txBody>
          <a:bodyPr wrap="none" anchor="ctr"/>
          <a:lstStyle/>
          <a:p>
            <a:endParaRPr lang="en-US"/>
          </a:p>
        </p:txBody>
      </p:sp>
      <p:sp>
        <p:nvSpPr>
          <p:cNvPr id="8" name="Rectangle 15"/>
          <p:cNvSpPr>
            <a:spLocks noChangeArrowheads="1"/>
          </p:cNvSpPr>
          <p:nvPr/>
        </p:nvSpPr>
        <p:spPr bwMode="auto">
          <a:xfrm flipV="1">
            <a:off x="0" y="6400800"/>
            <a:ext cx="9144000" cy="457200"/>
          </a:xfrm>
          <a:prstGeom prst="rect">
            <a:avLst/>
          </a:prstGeom>
          <a:gradFill rotWithShape="1">
            <a:gsLst>
              <a:gs pos="0">
                <a:srgbClr val="009900"/>
              </a:gs>
              <a:gs pos="100000">
                <a:schemeClr val="bg1"/>
              </a:gs>
            </a:gsLst>
            <a:lin ang="5400000" scaled="1"/>
          </a:gradFill>
          <a:ln w="9525">
            <a:noFill/>
            <a:miter lim="800000"/>
            <a:headEnd/>
            <a:tailEnd/>
          </a:ln>
        </p:spPr>
        <p:txBody>
          <a:bodyPr wrap="none" anchor="ctr"/>
          <a:lstStyle/>
          <a:p>
            <a:endParaRPr lang="en-US"/>
          </a:p>
        </p:txBody>
      </p:sp>
      <p:pic>
        <p:nvPicPr>
          <p:cNvPr id="9" name="Picture 4" descr="primary_greenblack_edfirst"/>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7527861" y="5715000"/>
            <a:ext cx="1411087" cy="533400"/>
          </a:xfrm>
          <a:prstGeom prst="rect">
            <a:avLst/>
          </a:prstGeom>
          <a:noFill/>
          <a:ln w="9525">
            <a:noFill/>
            <a:miter lim="800000"/>
            <a:headEnd/>
            <a:tailEnd/>
          </a:ln>
        </p:spPr>
      </p:pic>
    </p:spTree>
    <p:extLst>
      <p:ext uri="{BB962C8B-B14F-4D97-AF65-F5344CB8AC3E}">
        <p14:creationId xmlns:mc="http://schemas.openxmlformats.org/markup-compatibility/2006" xmlns:mv="urn:schemas-microsoft-com:mac:vml" xmlns:p14="http://schemas.microsoft.com/office/powerpoint/2010/main" xmlns="" val="1689891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mich.edu/ccr/artguide.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mich.edu/ccr/artguide.ph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153400" cy="1371600"/>
          </a:xfrm>
        </p:spPr>
        <p:txBody>
          <a:bodyPr>
            <a:normAutofit fontScale="90000"/>
          </a:bodyPr>
          <a:lstStyle/>
          <a:p>
            <a:r>
              <a:rPr lang="en-US" sz="3200" dirty="0" smtClean="0">
                <a:cs typeface="Times New Roman" pitchFamily="18" charset="0"/>
              </a:rPr>
              <a:t>Strengthening the Partnerships between 2-Year and 4-Year Institutions to Meet Access Challenges </a:t>
            </a:r>
            <a:endParaRPr lang="en-US" sz="3200" dirty="0">
              <a:cs typeface="Times New Roman" pitchFamily="18" charset="0"/>
            </a:endParaRPr>
          </a:p>
        </p:txBody>
      </p:sp>
      <p:sp>
        <p:nvSpPr>
          <p:cNvPr id="3" name="Subtitle 2"/>
          <p:cNvSpPr>
            <a:spLocks noGrp="1"/>
          </p:cNvSpPr>
          <p:nvPr>
            <p:ph type="subTitle" idx="1"/>
          </p:nvPr>
        </p:nvSpPr>
        <p:spPr>
          <a:xfrm>
            <a:off x="685800" y="2133600"/>
            <a:ext cx="7696200" cy="4191000"/>
          </a:xfrm>
        </p:spPr>
        <p:txBody>
          <a:bodyPr>
            <a:normAutofit/>
          </a:bodyPr>
          <a:lstStyle/>
          <a:p>
            <a:r>
              <a:rPr lang="zh-CN" altLang="en-US" sz="2800" b="1" dirty="0" smtClean="0">
                <a:solidFill>
                  <a:schemeClr val="tx2">
                    <a:lumMod val="75000"/>
                  </a:schemeClr>
                </a:solidFill>
                <a:latin typeface="Times New Roman" pitchFamily="18" charset="0"/>
                <a:cs typeface="Times New Roman" pitchFamily="18" charset="0"/>
              </a:rPr>
              <a:t>两年制学院与四年制本科院校密切合作</a:t>
            </a:r>
            <a:endParaRPr lang="en-US" altLang="zh-CN" sz="2800" b="1" dirty="0" smtClean="0">
              <a:solidFill>
                <a:schemeClr val="tx2">
                  <a:lumMod val="75000"/>
                </a:schemeClr>
              </a:solidFill>
              <a:latin typeface="Times New Roman" pitchFamily="18" charset="0"/>
              <a:cs typeface="Times New Roman" pitchFamily="18" charset="0"/>
            </a:endParaRPr>
          </a:p>
          <a:p>
            <a:r>
              <a:rPr lang="zh-CN" altLang="en-US" sz="2800" b="1" dirty="0" smtClean="0">
                <a:solidFill>
                  <a:schemeClr val="tx2">
                    <a:lumMod val="75000"/>
                  </a:schemeClr>
                </a:solidFill>
                <a:latin typeface="Times New Roman" pitchFamily="18" charset="0"/>
                <a:cs typeface="Times New Roman" pitchFamily="18" charset="0"/>
              </a:rPr>
              <a:t>满足社会对高等教育的需求</a:t>
            </a:r>
            <a:endParaRPr lang="en-US" altLang="zh-CN" sz="2800" b="1" dirty="0" smtClean="0">
              <a:solidFill>
                <a:schemeClr val="tx2">
                  <a:lumMod val="75000"/>
                </a:schemeClr>
              </a:solidFill>
              <a:latin typeface="Times New Roman" pitchFamily="18" charset="0"/>
              <a:cs typeface="Times New Roman" pitchFamily="18" charset="0"/>
            </a:endParaRPr>
          </a:p>
          <a:p>
            <a:endParaRPr lang="en-US" altLang="zh-CN" sz="2800" b="1" dirty="0" smtClean="0">
              <a:solidFill>
                <a:schemeClr val="tx2">
                  <a:lumMod val="75000"/>
                </a:schemeClr>
              </a:solidFill>
              <a:latin typeface="Times New Roman" pitchFamily="18" charset="0"/>
              <a:cs typeface="Times New Roman" pitchFamily="18" charset="0"/>
            </a:endParaRPr>
          </a:p>
          <a:p>
            <a:r>
              <a:rPr lang="en-US" altLang="zh-CN" sz="2000" dirty="0" smtClean="0">
                <a:solidFill>
                  <a:schemeClr val="tx2">
                    <a:lumMod val="75000"/>
                  </a:schemeClr>
                </a:solidFill>
                <a:latin typeface="Times New Roman" pitchFamily="18" charset="0"/>
                <a:cs typeface="Times New Roman" pitchFamily="18" charset="0"/>
              </a:rPr>
              <a:t>Bin Ning, Ph.D. (</a:t>
            </a:r>
            <a:r>
              <a:rPr lang="zh-CN" altLang="en-US" sz="2000" dirty="0" smtClean="0">
                <a:solidFill>
                  <a:schemeClr val="tx2">
                    <a:lumMod val="75000"/>
                  </a:schemeClr>
                </a:solidFill>
                <a:latin typeface="Times New Roman" pitchFamily="18" charset="0"/>
                <a:cs typeface="Times New Roman" pitchFamily="18" charset="0"/>
              </a:rPr>
              <a:t>宁  斌 博士</a:t>
            </a:r>
            <a:r>
              <a:rPr lang="en-US" altLang="zh-CN" sz="2000" dirty="0" smtClean="0">
                <a:solidFill>
                  <a:schemeClr val="tx2">
                    <a:lumMod val="75000"/>
                  </a:schemeClr>
                </a:solidFill>
                <a:latin typeface="Times New Roman" pitchFamily="18" charset="0"/>
                <a:cs typeface="Times New Roman" pitchFamily="18" charset="0"/>
              </a:rPr>
              <a:t>)</a:t>
            </a:r>
            <a:endParaRPr lang="en-US" sz="2000" dirty="0" smtClean="0">
              <a:solidFill>
                <a:schemeClr val="tx2">
                  <a:lumMod val="75000"/>
                </a:schemeClr>
              </a:solidFill>
              <a:latin typeface="Times New Roman" pitchFamily="18" charset="0"/>
              <a:cs typeface="Times New Roman" pitchFamily="18" charset="0"/>
            </a:endParaRPr>
          </a:p>
          <a:p>
            <a:r>
              <a:rPr lang="zh-CN" altLang="en-US" sz="2000" dirty="0" smtClean="0">
                <a:solidFill>
                  <a:schemeClr val="tx2">
                    <a:lumMod val="75000"/>
                  </a:schemeClr>
                </a:solidFill>
                <a:latin typeface="Times New Roman" pitchFamily="18" charset="0"/>
                <a:cs typeface="Times New Roman" pitchFamily="18" charset="0"/>
              </a:rPr>
              <a:t>美国东密西根大学</a:t>
            </a:r>
            <a:endParaRPr lang="en-US" altLang="zh-CN" sz="2000" dirty="0" smtClean="0">
              <a:solidFill>
                <a:schemeClr val="tx2">
                  <a:lumMod val="75000"/>
                </a:schemeClr>
              </a:solidFill>
              <a:latin typeface="Times New Roman" pitchFamily="18" charset="0"/>
              <a:cs typeface="Times New Roman" pitchFamily="18" charset="0"/>
            </a:endParaRPr>
          </a:p>
          <a:p>
            <a:endParaRPr lang="en-US" sz="2000" dirty="0" smtClean="0">
              <a:solidFill>
                <a:schemeClr val="tx1"/>
              </a:solidFill>
              <a:latin typeface="Times New Roman" pitchFamily="18" charset="0"/>
              <a:cs typeface="Times New Roman" pitchFamily="18" charset="0"/>
            </a:endParaRPr>
          </a:p>
          <a:p>
            <a:endParaRPr lang="en-US" sz="2000" dirty="0" smtClean="0">
              <a:solidFill>
                <a:schemeClr val="tx1"/>
              </a:solidFill>
              <a:latin typeface="Times New Roman" pitchFamily="18" charset="0"/>
              <a:cs typeface="Times New Roman" pitchFamily="18" charset="0"/>
            </a:endParaRPr>
          </a:p>
          <a:p>
            <a:endParaRPr lang="en-US" sz="2000" dirty="0" smtClean="0">
              <a:solidFill>
                <a:schemeClr val="tx1"/>
              </a:solidFill>
              <a:latin typeface="Times New Roman" pitchFamily="18" charset="0"/>
              <a:cs typeface="Times New Roman" pitchFamily="18" charset="0"/>
            </a:endParaRPr>
          </a:p>
          <a:p>
            <a:r>
              <a:rPr lang="zh-CN" altLang="en-US" sz="1700" dirty="0" smtClean="0">
                <a:solidFill>
                  <a:schemeClr val="tx2">
                    <a:lumMod val="75000"/>
                  </a:schemeClr>
                </a:solidFill>
                <a:latin typeface="Times New Roman" pitchFamily="18" charset="0"/>
                <a:cs typeface="Times New Roman" pitchFamily="18" charset="0"/>
              </a:rPr>
              <a:t>中国</a:t>
            </a:r>
            <a:r>
              <a:rPr lang="en-US" altLang="zh-CN" sz="1700" dirty="0" smtClean="0">
                <a:solidFill>
                  <a:schemeClr val="tx2">
                    <a:lumMod val="75000"/>
                  </a:schemeClr>
                </a:solidFill>
                <a:latin typeface="Times New Roman" pitchFamily="18" charset="0"/>
                <a:cs typeface="Times New Roman" pitchFamily="18" charset="0"/>
              </a:rPr>
              <a:t>·</a:t>
            </a:r>
            <a:r>
              <a:rPr lang="zh-CN" altLang="en-US" sz="1700" dirty="0" smtClean="0">
                <a:solidFill>
                  <a:schemeClr val="tx2">
                    <a:lumMod val="75000"/>
                  </a:schemeClr>
                </a:solidFill>
                <a:latin typeface="Times New Roman" pitchFamily="18" charset="0"/>
                <a:cs typeface="Times New Roman" pitchFamily="18" charset="0"/>
              </a:rPr>
              <a:t>宁波</a:t>
            </a:r>
            <a:endParaRPr lang="en-US" sz="1700" dirty="0">
              <a:solidFill>
                <a:schemeClr val="tx2">
                  <a:lumMod val="75000"/>
                </a:schemeClr>
              </a:solidFill>
              <a:latin typeface="Times New Roman" pitchFamily="18" charset="0"/>
              <a:cs typeface="Times New Roman" pitchFamily="18" charset="0"/>
            </a:endParaRPr>
          </a:p>
          <a:p>
            <a:r>
              <a:rPr lang="en-US" sz="1700" dirty="0" smtClean="0">
                <a:solidFill>
                  <a:schemeClr val="tx1"/>
                </a:solidFill>
                <a:latin typeface="+mj-lt"/>
                <a:cs typeface="Times New Roman" pitchFamily="18" charset="0"/>
              </a:rPr>
              <a:t>Ningbo, China</a:t>
            </a:r>
            <a:r>
              <a:rPr lang="zh-CN" altLang="en-US" sz="1700" dirty="0" smtClean="0">
                <a:solidFill>
                  <a:schemeClr val="tx1"/>
                </a:solidFill>
                <a:latin typeface="+mj-lt"/>
                <a:cs typeface="Times New Roman" pitchFamily="18" charset="0"/>
              </a:rPr>
              <a:t>     </a:t>
            </a:r>
            <a:r>
              <a:rPr lang="en-US" sz="1700" dirty="0" smtClean="0">
                <a:solidFill>
                  <a:schemeClr val="tx1"/>
                </a:solidFill>
                <a:latin typeface="+mj-lt"/>
                <a:cs typeface="Times New Roman" pitchFamily="18" charset="0"/>
              </a:rPr>
              <a:t>June 2011 </a:t>
            </a:r>
          </a:p>
          <a:p>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dirty="0" smtClean="0"/>
              <a:t>Average EMU GPA upon Graduation</a:t>
            </a:r>
            <a:br>
              <a:rPr lang="en-US" sz="3600" dirty="0" smtClean="0"/>
            </a:br>
            <a:r>
              <a:rPr lang="zh-CN" altLang="en-US" sz="3600" dirty="0" smtClean="0">
                <a:solidFill>
                  <a:srgbClr val="002060"/>
                </a:solidFill>
              </a:rPr>
              <a:t>东密大毕业生成绩比较</a:t>
            </a:r>
            <a:endParaRPr lang="en-US" sz="3600" dirty="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10</a:t>
            </a:fld>
            <a:endParaRPr lang="en-US"/>
          </a:p>
        </p:txBody>
      </p:sp>
      <p:graphicFrame>
        <p:nvGraphicFramePr>
          <p:cNvPr id="5" name="Table 4"/>
          <p:cNvGraphicFramePr>
            <a:graphicFrameLocks noGrp="1"/>
          </p:cNvGraphicFramePr>
          <p:nvPr/>
        </p:nvGraphicFramePr>
        <p:xfrm>
          <a:off x="1219200" y="2057400"/>
          <a:ext cx="6705600" cy="2484120"/>
        </p:xfrm>
        <a:graphic>
          <a:graphicData uri="http://schemas.openxmlformats.org/drawingml/2006/table">
            <a:tbl>
              <a:tblPr firstRow="1" bandRow="1">
                <a:tableStyleId>{F5AB1C69-6EDB-4FF4-983F-18BD219EF322}</a:tableStyleId>
              </a:tblPr>
              <a:tblGrid>
                <a:gridCol w="2533226"/>
                <a:gridCol w="4172374"/>
              </a:tblGrid>
              <a:tr h="838200">
                <a:tc>
                  <a:txBody>
                    <a:bodyPr/>
                    <a:lstStyle/>
                    <a:p>
                      <a:endParaRPr lang="en-US" sz="2400" dirty="0"/>
                    </a:p>
                  </a:txBody>
                  <a:tcPr/>
                </a:tc>
                <a:tc>
                  <a:txBody>
                    <a:bodyPr/>
                    <a:lstStyle/>
                    <a:p>
                      <a:r>
                        <a:rPr lang="en-US" sz="2400" dirty="0" smtClean="0"/>
                        <a:t>Average</a:t>
                      </a:r>
                      <a:r>
                        <a:rPr lang="en-US" sz="2400" baseline="0" dirty="0" smtClean="0"/>
                        <a:t> </a:t>
                      </a:r>
                      <a:r>
                        <a:rPr lang="en-US" sz="2400" dirty="0" smtClean="0"/>
                        <a:t>Cumulative EMU</a:t>
                      </a:r>
                      <a:r>
                        <a:rPr lang="en-US" sz="2400" baseline="0" dirty="0" smtClean="0"/>
                        <a:t> GPA*</a:t>
                      </a:r>
                    </a:p>
                    <a:p>
                      <a:pPr algn="ctr"/>
                      <a:r>
                        <a:rPr lang="zh-CN" altLang="en-US" sz="2400" baseline="0" dirty="0" smtClean="0"/>
                        <a:t>毕业时的累积平均成绩</a:t>
                      </a:r>
                      <a:r>
                        <a:rPr lang="en-US" altLang="zh-CN" sz="2400" baseline="0" dirty="0" smtClean="0"/>
                        <a:t>*</a:t>
                      </a:r>
                      <a:r>
                        <a:rPr lang="en-US" sz="2400" baseline="0" dirty="0" smtClean="0"/>
                        <a:t>  </a:t>
                      </a:r>
                      <a:endParaRPr lang="en-US" sz="2400" dirty="0"/>
                    </a:p>
                  </a:txBody>
                  <a:tcPr/>
                </a:tc>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FTIAC</a:t>
                      </a:r>
                      <a:r>
                        <a:rPr lang="en-US" sz="2400" baseline="0" dirty="0" smtClean="0"/>
                        <a:t> graduates</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baseline="0" dirty="0" smtClean="0">
                          <a:solidFill>
                            <a:srgbClr val="002060"/>
                          </a:solidFill>
                        </a:rPr>
                        <a:t>高中直读毕业生</a:t>
                      </a:r>
                      <a:endParaRPr lang="en-US" sz="2400" dirty="0" smtClean="0">
                        <a:solidFill>
                          <a:srgbClr val="002060"/>
                        </a:solidFill>
                      </a:endParaRPr>
                    </a:p>
                  </a:txBody>
                  <a:tcPr/>
                </a:tc>
                <a:tc>
                  <a:txBody>
                    <a:bodyPr/>
                    <a:lstStyle/>
                    <a:p>
                      <a:pPr algn="ctr"/>
                      <a:r>
                        <a:rPr lang="en-US" sz="2800" dirty="0" smtClean="0"/>
                        <a:t>3.20</a:t>
                      </a:r>
                      <a:endParaRPr lang="en-US" sz="2800" dirty="0"/>
                    </a:p>
                  </a:txBody>
                  <a:tcPr anchor="ctr"/>
                </a:tc>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Transfer graduates</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smtClean="0">
                          <a:solidFill>
                            <a:srgbClr val="002060"/>
                          </a:solidFill>
                        </a:rPr>
                        <a:t>转学毕业生</a:t>
                      </a:r>
                      <a:endParaRPr lang="en-US" sz="2400" dirty="0" smtClean="0">
                        <a:solidFill>
                          <a:srgbClr val="002060"/>
                        </a:solidFill>
                      </a:endParaRPr>
                    </a:p>
                  </a:txBody>
                  <a:tcPr/>
                </a:tc>
                <a:tc>
                  <a:txBody>
                    <a:bodyPr/>
                    <a:lstStyle/>
                    <a:p>
                      <a:pPr algn="ctr"/>
                      <a:r>
                        <a:rPr lang="en-US" sz="2800" dirty="0" smtClean="0"/>
                        <a:t>3.31</a:t>
                      </a:r>
                      <a:endParaRPr lang="en-US" sz="2800" dirty="0"/>
                    </a:p>
                  </a:txBody>
                  <a:tcPr anchor="ctr"/>
                </a:tc>
              </a:tr>
            </a:tbl>
          </a:graphicData>
        </a:graphic>
      </p:graphicFrame>
      <p:sp>
        <p:nvSpPr>
          <p:cNvPr id="6" name="TextBox 5"/>
          <p:cNvSpPr txBox="1"/>
          <p:nvPr/>
        </p:nvSpPr>
        <p:spPr>
          <a:xfrm>
            <a:off x="4648200" y="4800600"/>
            <a:ext cx="3276600" cy="584775"/>
          </a:xfrm>
          <a:prstGeom prst="rect">
            <a:avLst/>
          </a:prstGeom>
          <a:noFill/>
        </p:spPr>
        <p:txBody>
          <a:bodyPr wrap="square" rtlCol="0">
            <a:spAutoFit/>
          </a:bodyPr>
          <a:lstStyle/>
          <a:p>
            <a:r>
              <a:rPr lang="en-US" sz="1600" dirty="0" smtClean="0"/>
              <a:t>*Based on data from FY10 graduates</a:t>
            </a:r>
          </a:p>
          <a:p>
            <a:r>
              <a:rPr lang="en-US" altLang="zh-CN" sz="1600" dirty="0" smtClean="0"/>
              <a:t>*</a:t>
            </a:r>
            <a:r>
              <a:rPr lang="zh-CN" altLang="en-US" sz="1600" dirty="0" smtClean="0">
                <a:solidFill>
                  <a:srgbClr val="002060"/>
                </a:solidFill>
              </a:rPr>
              <a:t>根据</a:t>
            </a:r>
            <a:r>
              <a:rPr lang="en-US" altLang="zh-CN" sz="1600" dirty="0" smtClean="0">
                <a:solidFill>
                  <a:srgbClr val="002060"/>
                </a:solidFill>
              </a:rPr>
              <a:t>2010</a:t>
            </a:r>
            <a:r>
              <a:rPr lang="zh-CN" altLang="en-US" sz="1600" dirty="0" smtClean="0">
                <a:solidFill>
                  <a:srgbClr val="002060"/>
                </a:solidFill>
              </a:rPr>
              <a:t>财政年度毕业生的统计</a:t>
            </a:r>
            <a:endParaRPr lang="en-US" sz="1600"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73563"/>
          </a:xfrm>
        </p:spPr>
        <p:txBody>
          <a:bodyPr>
            <a:normAutofit/>
          </a:bodyPr>
          <a:lstStyle/>
          <a:p>
            <a:pPr algn="ctr">
              <a:buNone/>
            </a:pPr>
            <a:r>
              <a:rPr lang="en-US" altLang="zh-CN" sz="4000" dirty="0" smtClean="0">
                <a:solidFill>
                  <a:srgbClr val="002060"/>
                </a:solidFill>
              </a:rPr>
              <a:t>(</a:t>
            </a:r>
            <a:r>
              <a:rPr lang="zh-CN" altLang="en-US" sz="4000" dirty="0" smtClean="0">
                <a:solidFill>
                  <a:srgbClr val="002060"/>
                </a:solidFill>
              </a:rPr>
              <a:t>二</a:t>
            </a:r>
            <a:r>
              <a:rPr lang="en-US" altLang="zh-CN" sz="4000" dirty="0" smtClean="0">
                <a:solidFill>
                  <a:srgbClr val="002060"/>
                </a:solidFill>
              </a:rPr>
              <a:t>) </a:t>
            </a:r>
            <a:r>
              <a:rPr lang="zh-CN" altLang="en-US" sz="4000" dirty="0" smtClean="0">
                <a:solidFill>
                  <a:srgbClr val="002060"/>
                </a:solidFill>
              </a:rPr>
              <a:t>政策保障和</a:t>
            </a:r>
            <a:r>
              <a:rPr lang="zh-CN" altLang="en-US" sz="4000" dirty="0" smtClean="0">
                <a:solidFill>
                  <a:srgbClr val="002060"/>
                </a:solidFill>
              </a:rPr>
              <a:t>转学协议的形</a:t>
            </a:r>
            <a:r>
              <a:rPr lang="zh-CN" altLang="en-US" sz="4000" dirty="0" smtClean="0">
                <a:solidFill>
                  <a:srgbClr val="002060"/>
                </a:solidFill>
              </a:rPr>
              <a:t>成</a:t>
            </a:r>
            <a:endParaRPr lang="en-US" altLang="zh-CN" sz="4000" dirty="0" smtClean="0">
              <a:solidFill>
                <a:srgbClr val="002060"/>
              </a:solidFill>
            </a:endParaRPr>
          </a:p>
          <a:p>
            <a:pPr algn="ctr">
              <a:buNone/>
            </a:pPr>
            <a:endParaRPr lang="en-US" altLang="zh-CN" sz="1000" dirty="0" smtClean="0">
              <a:solidFill>
                <a:srgbClr val="002060"/>
              </a:solidFill>
            </a:endParaRPr>
          </a:p>
          <a:p>
            <a:pPr algn="ctr">
              <a:buNone/>
            </a:pPr>
            <a:r>
              <a:rPr lang="en-US" sz="4000" dirty="0" smtClean="0">
                <a:solidFill>
                  <a:srgbClr val="002060"/>
                </a:solidFill>
              </a:rPr>
              <a:t>(II) State Policy and Program Specific Agreement</a:t>
            </a:r>
            <a:endParaRPr lang="en-US" sz="4000" dirty="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z="3600" dirty="0" smtClean="0">
                <a:solidFill>
                  <a:srgbClr val="002060"/>
                </a:solidFill>
              </a:rPr>
              <a:t>密希根州的协调</a:t>
            </a:r>
            <a:r>
              <a:rPr lang="en-US" altLang="zh-CN" dirty="0" smtClean="0"/>
              <a:t>MACRAO</a:t>
            </a:r>
            <a:endParaRPr lang="en-US" dirty="0"/>
          </a:p>
        </p:txBody>
      </p:sp>
      <p:sp>
        <p:nvSpPr>
          <p:cNvPr id="3" name="Content Placeholder 2"/>
          <p:cNvSpPr>
            <a:spLocks noGrp="1"/>
          </p:cNvSpPr>
          <p:nvPr>
            <p:ph idx="1"/>
          </p:nvPr>
        </p:nvSpPr>
        <p:spPr>
          <a:xfrm>
            <a:off x="457200" y="1219201"/>
            <a:ext cx="8229600" cy="4191000"/>
          </a:xfrm>
        </p:spPr>
        <p:txBody>
          <a:bodyPr>
            <a:normAutofit/>
          </a:bodyPr>
          <a:lstStyle/>
          <a:p>
            <a:pPr>
              <a:buNone/>
            </a:pPr>
            <a:r>
              <a:rPr lang="en-US" sz="2400" dirty="0" smtClean="0">
                <a:solidFill>
                  <a:schemeClr val="tx2">
                    <a:lumMod val="50000"/>
                  </a:schemeClr>
                </a:solidFill>
              </a:rPr>
              <a:t>		Michigan has no centralized government coordination for higher education.  Articulation policy is coordinated through Michigan Association of Collegiate Registrars &amp; Admissions Officers (MACRAO), which created a statewide transfer agreement in 1972 that facilitates transfer of general education from community colleges to four‐year universities</a:t>
            </a:r>
            <a:endParaRPr lang="en-US" sz="1000" dirty="0" smtClean="0">
              <a:solidFill>
                <a:schemeClr val="tx2">
                  <a:lumMod val="50000"/>
                </a:schemeClr>
              </a:solidFill>
            </a:endParaRPr>
          </a:p>
          <a:p>
            <a:pPr>
              <a:buNone/>
            </a:pPr>
            <a:r>
              <a:rPr lang="en-US" sz="1000" dirty="0" smtClean="0">
                <a:solidFill>
                  <a:schemeClr val="tx2">
                    <a:lumMod val="50000"/>
                  </a:schemeClr>
                </a:solidFill>
              </a:rPr>
              <a:t> </a:t>
            </a:r>
          </a:p>
          <a:p>
            <a:pPr>
              <a:buNone/>
            </a:pPr>
            <a:r>
              <a:rPr lang="en-US" sz="1000" dirty="0" smtClean="0">
                <a:solidFill>
                  <a:schemeClr val="tx2">
                    <a:lumMod val="50000"/>
                  </a:schemeClr>
                </a:solidFill>
              </a:rPr>
              <a:t>		</a:t>
            </a:r>
            <a:r>
              <a:rPr lang="zh-CN" altLang="en-US" sz="2400" dirty="0" smtClean="0">
                <a:solidFill>
                  <a:schemeClr val="tx2">
                    <a:lumMod val="75000"/>
                  </a:schemeClr>
                </a:solidFill>
              </a:rPr>
              <a:t>密州政府没有高教委</a:t>
            </a:r>
            <a:r>
              <a:rPr lang="en-US" altLang="zh-CN" sz="2400" dirty="0" smtClean="0">
                <a:solidFill>
                  <a:schemeClr val="tx2">
                    <a:lumMod val="75000"/>
                  </a:schemeClr>
                </a:solidFill>
              </a:rPr>
              <a:t>.  </a:t>
            </a:r>
            <a:r>
              <a:rPr lang="zh-CN" altLang="en-US" sz="2400" dirty="0" smtClean="0">
                <a:solidFill>
                  <a:schemeClr val="tx2">
                    <a:lumMod val="75000"/>
                  </a:schemeClr>
                </a:solidFill>
              </a:rPr>
              <a:t>转学政策是通过高等院校教务和招生处长联合会来制定和协调</a:t>
            </a:r>
            <a:r>
              <a:rPr lang="en-US" altLang="zh-CN" sz="2400" dirty="0" smtClean="0">
                <a:solidFill>
                  <a:schemeClr val="tx2">
                    <a:lumMod val="75000"/>
                  </a:schemeClr>
                </a:solidFill>
              </a:rPr>
              <a:t>.  </a:t>
            </a:r>
            <a:r>
              <a:rPr lang="zh-CN" altLang="en-US" sz="2400" dirty="0" smtClean="0">
                <a:solidFill>
                  <a:schemeClr val="tx2">
                    <a:lumMod val="75000"/>
                  </a:schemeClr>
                </a:solidFill>
              </a:rPr>
              <a:t>该协会于</a:t>
            </a:r>
            <a:r>
              <a:rPr lang="en-US" altLang="zh-CN" sz="2400" dirty="0" smtClean="0">
                <a:solidFill>
                  <a:schemeClr val="tx2">
                    <a:lumMod val="75000"/>
                  </a:schemeClr>
                </a:solidFill>
              </a:rPr>
              <a:t>1972</a:t>
            </a:r>
            <a:r>
              <a:rPr lang="zh-CN" altLang="en-US" sz="2400" dirty="0" smtClean="0">
                <a:solidFill>
                  <a:schemeClr val="tx2">
                    <a:lumMod val="75000"/>
                  </a:schemeClr>
                </a:solidFill>
              </a:rPr>
              <a:t>年制订了密州范围内的高校转学协议</a:t>
            </a:r>
            <a:r>
              <a:rPr lang="en-US" altLang="zh-CN" sz="2400" dirty="0" smtClean="0">
                <a:solidFill>
                  <a:schemeClr val="tx2">
                    <a:lumMod val="75000"/>
                  </a:schemeClr>
                </a:solidFill>
              </a:rPr>
              <a:t>, </a:t>
            </a:r>
            <a:r>
              <a:rPr lang="zh-CN" altLang="en-US" sz="2400" dirty="0" smtClean="0">
                <a:solidFill>
                  <a:schemeClr val="tx2">
                    <a:lumMod val="75000"/>
                  </a:schemeClr>
                </a:solidFill>
              </a:rPr>
              <a:t>促进社区学院和大学之间在基础课之间的学分转换</a:t>
            </a:r>
            <a:r>
              <a:rPr lang="en-US" altLang="zh-CN" sz="2400" dirty="0" smtClean="0">
                <a:solidFill>
                  <a:schemeClr val="tx2">
                    <a:lumMod val="75000"/>
                  </a:schemeClr>
                </a:solidFill>
              </a:rPr>
              <a:t>.</a:t>
            </a:r>
            <a:endParaRPr lang="en-US" sz="2400" dirty="0" smtClean="0">
              <a:solidFill>
                <a:schemeClr val="tx2">
                  <a:lumMod val="75000"/>
                </a:schemeClr>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325562"/>
          </a:xfrm>
        </p:spPr>
        <p:txBody>
          <a:bodyPr>
            <a:normAutofit/>
          </a:bodyPr>
          <a:lstStyle/>
          <a:p>
            <a:r>
              <a:rPr lang="en-US" sz="3200" b="1" dirty="0" smtClean="0">
                <a:solidFill>
                  <a:schemeClr val="tx2">
                    <a:lumMod val="50000"/>
                  </a:schemeClr>
                </a:solidFill>
              </a:rPr>
              <a:t>MACRAO Agreement Minimum Requirements</a:t>
            </a:r>
            <a:br>
              <a:rPr lang="en-US" sz="3200" b="1" dirty="0" smtClean="0">
                <a:solidFill>
                  <a:schemeClr val="tx2">
                    <a:lumMod val="50000"/>
                  </a:schemeClr>
                </a:solidFill>
              </a:rPr>
            </a:br>
            <a:r>
              <a:rPr lang="zh-CN" altLang="en-US" sz="3200" b="1" dirty="0" smtClean="0">
                <a:solidFill>
                  <a:schemeClr val="accent1">
                    <a:lumMod val="75000"/>
                  </a:schemeClr>
                </a:solidFill>
              </a:rPr>
              <a:t>密州转学协议的基本要求</a:t>
            </a:r>
            <a:endParaRPr lang="en-US" sz="3200" b="1" dirty="0">
              <a:solidFill>
                <a:schemeClr val="accent1">
                  <a:lumMod val="75000"/>
                </a:schemeClr>
              </a:solidFill>
            </a:endParaRPr>
          </a:p>
        </p:txBody>
      </p:sp>
      <p:sp>
        <p:nvSpPr>
          <p:cNvPr id="3" name="Content Placeholder 2"/>
          <p:cNvSpPr>
            <a:spLocks noGrp="1"/>
          </p:cNvSpPr>
          <p:nvPr>
            <p:ph idx="1"/>
          </p:nvPr>
        </p:nvSpPr>
        <p:spPr>
          <a:xfrm>
            <a:off x="304800" y="1828800"/>
            <a:ext cx="8382000" cy="4191000"/>
          </a:xfrm>
        </p:spPr>
        <p:txBody>
          <a:bodyPr>
            <a:normAutofit/>
          </a:bodyPr>
          <a:lstStyle/>
          <a:p>
            <a:pPr>
              <a:buNone/>
            </a:pPr>
            <a:r>
              <a:rPr lang="en-US" sz="2400" dirty="0" smtClean="0"/>
              <a:t>	</a:t>
            </a:r>
            <a:r>
              <a:rPr lang="en-US" sz="2400" dirty="0" smtClean="0">
                <a:solidFill>
                  <a:schemeClr val="tx2">
                    <a:lumMod val="50000"/>
                  </a:schemeClr>
                </a:solidFill>
              </a:rPr>
              <a:t>Minimum of 30 semester hours from the four categories below. In each category, except English, courses must be from at least two disciplines. </a:t>
            </a:r>
          </a:p>
          <a:p>
            <a:pPr>
              <a:buNone/>
            </a:pPr>
            <a:r>
              <a:rPr lang="en-US" sz="2400" dirty="0" smtClean="0">
                <a:solidFill>
                  <a:schemeClr val="tx2">
                    <a:lumMod val="50000"/>
                  </a:schemeClr>
                </a:solidFill>
              </a:rPr>
              <a:t>	</a:t>
            </a:r>
            <a:r>
              <a:rPr lang="zh-CN" altLang="en-US" sz="2400" dirty="0" smtClean="0">
                <a:solidFill>
                  <a:schemeClr val="tx2">
                    <a:lumMod val="75000"/>
                  </a:schemeClr>
                </a:solidFill>
              </a:rPr>
              <a:t>学生至少在社区学院在四个方向修读</a:t>
            </a:r>
            <a:r>
              <a:rPr lang="en-US" altLang="zh-CN" sz="2400" dirty="0" smtClean="0">
                <a:solidFill>
                  <a:schemeClr val="tx2">
                    <a:lumMod val="75000"/>
                  </a:schemeClr>
                </a:solidFill>
              </a:rPr>
              <a:t>30</a:t>
            </a:r>
            <a:r>
              <a:rPr lang="zh-CN" altLang="en-US" sz="2400" dirty="0" smtClean="0">
                <a:solidFill>
                  <a:schemeClr val="tx2">
                    <a:lumMod val="75000"/>
                  </a:schemeClr>
                </a:solidFill>
              </a:rPr>
              <a:t>个学时</a:t>
            </a:r>
            <a:r>
              <a:rPr lang="en-US" altLang="zh-CN" sz="2400" dirty="0" smtClean="0">
                <a:solidFill>
                  <a:schemeClr val="tx2">
                    <a:lumMod val="75000"/>
                  </a:schemeClr>
                </a:solidFill>
              </a:rPr>
              <a:t>(</a:t>
            </a:r>
            <a:r>
              <a:rPr lang="zh-CN" altLang="en-US" sz="2400" dirty="0" smtClean="0">
                <a:solidFill>
                  <a:schemeClr val="tx2">
                    <a:lumMod val="75000"/>
                  </a:schemeClr>
                </a:solidFill>
              </a:rPr>
              <a:t>分</a:t>
            </a:r>
            <a:r>
              <a:rPr lang="en-US" altLang="zh-CN" sz="2400" dirty="0" smtClean="0">
                <a:solidFill>
                  <a:schemeClr val="tx2">
                    <a:lumMod val="75000"/>
                  </a:schemeClr>
                </a:solidFill>
              </a:rPr>
              <a:t>)</a:t>
            </a:r>
            <a:r>
              <a:rPr lang="zh-CN" altLang="en-US" sz="2400" dirty="0" smtClean="0">
                <a:solidFill>
                  <a:schemeClr val="tx2">
                    <a:lumMod val="75000"/>
                  </a:schemeClr>
                </a:solidFill>
              </a:rPr>
              <a:t>的基础课</a:t>
            </a:r>
            <a:r>
              <a:rPr lang="en-US" altLang="zh-CN" sz="2400" dirty="0" smtClean="0">
                <a:solidFill>
                  <a:schemeClr val="tx2">
                    <a:lumMod val="75000"/>
                  </a:schemeClr>
                </a:solidFill>
              </a:rPr>
              <a:t>.</a:t>
            </a:r>
            <a:r>
              <a:rPr lang="zh-CN" altLang="en-US" sz="2400" dirty="0" smtClean="0">
                <a:solidFill>
                  <a:schemeClr val="tx2">
                    <a:lumMod val="75000"/>
                  </a:schemeClr>
                </a:solidFill>
              </a:rPr>
              <a:t> 除英文外</a:t>
            </a:r>
            <a:r>
              <a:rPr lang="en-US" altLang="zh-CN" sz="2400" dirty="0" smtClean="0">
                <a:solidFill>
                  <a:schemeClr val="tx2">
                    <a:lumMod val="75000"/>
                  </a:schemeClr>
                </a:solidFill>
              </a:rPr>
              <a:t>, </a:t>
            </a:r>
            <a:r>
              <a:rPr lang="zh-CN" altLang="en-US" sz="2400" dirty="0" smtClean="0">
                <a:solidFill>
                  <a:schemeClr val="tx2">
                    <a:lumMod val="75000"/>
                  </a:schemeClr>
                </a:solidFill>
              </a:rPr>
              <a:t>其它基础课必须至少选自两个不同的专业方向</a:t>
            </a:r>
            <a:r>
              <a:rPr lang="en-US" sz="2400" dirty="0" smtClean="0">
                <a:solidFill>
                  <a:schemeClr val="tx2">
                    <a:lumMod val="75000"/>
                  </a:schemeClr>
                </a:solidFill>
              </a:rPr>
              <a:t>	</a:t>
            </a:r>
          </a:p>
          <a:p>
            <a:pPr marL="514350" indent="-171450">
              <a:spcBef>
                <a:spcPts val="0"/>
              </a:spcBef>
            </a:pPr>
            <a:r>
              <a:rPr lang="en-US" sz="2400" dirty="0" smtClean="0">
                <a:solidFill>
                  <a:schemeClr val="tx2">
                    <a:lumMod val="50000"/>
                  </a:schemeClr>
                </a:solidFill>
              </a:rPr>
              <a:t>English Composition</a:t>
            </a:r>
            <a:r>
              <a:rPr lang="zh-CN" altLang="en-US" sz="2400" dirty="0" smtClean="0">
                <a:solidFill>
                  <a:schemeClr val="tx2">
                    <a:lumMod val="50000"/>
                  </a:schemeClr>
                </a:solidFill>
              </a:rPr>
              <a:t> </a:t>
            </a:r>
            <a:r>
              <a:rPr lang="zh-CN" altLang="en-US" sz="2400" dirty="0" smtClean="0">
                <a:solidFill>
                  <a:schemeClr val="accent1">
                    <a:lumMod val="75000"/>
                  </a:schemeClr>
                </a:solidFill>
              </a:rPr>
              <a:t>英文</a:t>
            </a:r>
            <a:r>
              <a:rPr lang="en-US" sz="2400" dirty="0" smtClean="0">
                <a:solidFill>
                  <a:schemeClr val="tx2">
                    <a:lumMod val="50000"/>
                  </a:schemeClr>
                </a:solidFill>
              </a:rPr>
              <a:t>	6 credit hours	6</a:t>
            </a:r>
            <a:r>
              <a:rPr lang="zh-CN" altLang="en-US" sz="2400" dirty="0" smtClean="0">
                <a:solidFill>
                  <a:schemeClr val="accent1">
                    <a:lumMod val="75000"/>
                  </a:schemeClr>
                </a:solidFill>
              </a:rPr>
              <a:t>学</a:t>
            </a:r>
            <a:r>
              <a:rPr lang="en-US" altLang="zh-CN" sz="2400" dirty="0" smtClean="0">
                <a:solidFill>
                  <a:schemeClr val="accent1">
                    <a:lumMod val="75000"/>
                  </a:schemeClr>
                </a:solidFill>
              </a:rPr>
              <a:t>(</a:t>
            </a:r>
            <a:r>
              <a:rPr lang="zh-CN" altLang="en-US" sz="2400" dirty="0" smtClean="0">
                <a:solidFill>
                  <a:schemeClr val="accent1">
                    <a:lumMod val="75000"/>
                  </a:schemeClr>
                </a:solidFill>
              </a:rPr>
              <a:t>时</a:t>
            </a:r>
            <a:r>
              <a:rPr lang="en-US" altLang="zh-CN" sz="2400" dirty="0" smtClean="0">
                <a:solidFill>
                  <a:schemeClr val="accent1">
                    <a:lumMod val="75000"/>
                  </a:schemeClr>
                </a:solidFill>
              </a:rPr>
              <a:t>)</a:t>
            </a:r>
            <a:r>
              <a:rPr lang="zh-CN" altLang="en-US" sz="2400" dirty="0" smtClean="0">
                <a:solidFill>
                  <a:schemeClr val="accent1">
                    <a:lumMod val="75000"/>
                  </a:schemeClr>
                </a:solidFill>
              </a:rPr>
              <a:t>分</a:t>
            </a:r>
            <a:endParaRPr lang="en-US" sz="2400" dirty="0" smtClean="0">
              <a:solidFill>
                <a:schemeClr val="accent1">
                  <a:lumMod val="75000"/>
                </a:schemeClr>
              </a:solidFill>
            </a:endParaRPr>
          </a:p>
          <a:p>
            <a:pPr marL="514350" indent="-171450">
              <a:spcBef>
                <a:spcPts val="0"/>
              </a:spcBef>
            </a:pPr>
            <a:r>
              <a:rPr lang="en-US" sz="2400" dirty="0" smtClean="0">
                <a:solidFill>
                  <a:schemeClr val="tx2">
                    <a:lumMod val="50000"/>
                  </a:schemeClr>
                </a:solidFill>
              </a:rPr>
              <a:t>Science/Math </a:t>
            </a:r>
            <a:r>
              <a:rPr lang="zh-CN" altLang="en-US" sz="2400" dirty="0" smtClean="0">
                <a:solidFill>
                  <a:schemeClr val="accent1">
                    <a:lumMod val="75000"/>
                  </a:schemeClr>
                </a:solidFill>
              </a:rPr>
              <a:t>数理</a:t>
            </a:r>
            <a:r>
              <a:rPr lang="en-US" sz="2400" dirty="0" smtClean="0">
                <a:solidFill>
                  <a:schemeClr val="tx2">
                    <a:lumMod val="50000"/>
                  </a:schemeClr>
                </a:solidFill>
              </a:rPr>
              <a:t>		8 credit hours  </a:t>
            </a:r>
          </a:p>
          <a:p>
            <a:pPr marL="514350" indent="-171450">
              <a:spcBef>
                <a:spcPts val="0"/>
              </a:spcBef>
            </a:pPr>
            <a:r>
              <a:rPr lang="en-US" sz="2400" dirty="0" smtClean="0">
                <a:solidFill>
                  <a:schemeClr val="tx2">
                    <a:lumMod val="50000"/>
                  </a:schemeClr>
                </a:solidFill>
              </a:rPr>
              <a:t>Humanities </a:t>
            </a:r>
            <a:r>
              <a:rPr lang="zh-CN" altLang="en-US" sz="2400" dirty="0" smtClean="0">
                <a:solidFill>
                  <a:schemeClr val="accent1">
                    <a:lumMod val="75000"/>
                  </a:schemeClr>
                </a:solidFill>
              </a:rPr>
              <a:t>人文</a:t>
            </a:r>
            <a:r>
              <a:rPr lang="en-US" sz="2400" dirty="0" smtClean="0">
                <a:solidFill>
                  <a:schemeClr val="tx2">
                    <a:lumMod val="50000"/>
                  </a:schemeClr>
                </a:solidFill>
              </a:rPr>
              <a:t>			8 credit hours</a:t>
            </a:r>
          </a:p>
          <a:p>
            <a:pPr marL="514350" indent="-171450">
              <a:spcBef>
                <a:spcPts val="0"/>
              </a:spcBef>
            </a:pPr>
            <a:r>
              <a:rPr lang="en-US" sz="2400" dirty="0" smtClean="0">
                <a:solidFill>
                  <a:schemeClr val="tx2">
                    <a:lumMod val="50000"/>
                  </a:schemeClr>
                </a:solidFill>
              </a:rPr>
              <a:t>Social Science </a:t>
            </a:r>
            <a:r>
              <a:rPr lang="zh-CN" altLang="en-US" sz="2400" dirty="0" smtClean="0">
                <a:solidFill>
                  <a:schemeClr val="accent1">
                    <a:lumMod val="75000"/>
                  </a:schemeClr>
                </a:solidFill>
              </a:rPr>
              <a:t>社会科学</a:t>
            </a:r>
            <a:r>
              <a:rPr lang="en-US" sz="2400" dirty="0" smtClean="0">
                <a:solidFill>
                  <a:schemeClr val="accent1">
                    <a:lumMod val="75000"/>
                  </a:schemeClr>
                </a:solidFill>
              </a:rPr>
              <a:t>	</a:t>
            </a:r>
            <a:r>
              <a:rPr lang="en-US" sz="2400" dirty="0" smtClean="0">
                <a:solidFill>
                  <a:schemeClr val="tx2">
                    <a:lumMod val="50000"/>
                  </a:schemeClr>
                </a:solidFill>
              </a:rPr>
              <a:t>	8 credit hours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25562"/>
          </a:xfrm>
        </p:spPr>
        <p:txBody>
          <a:bodyPr>
            <a:normAutofit/>
          </a:bodyPr>
          <a:lstStyle/>
          <a:p>
            <a:r>
              <a:rPr lang="en-US" sz="3200" b="1" dirty="0" smtClean="0">
                <a:solidFill>
                  <a:schemeClr val="tx2">
                    <a:lumMod val="50000"/>
                  </a:schemeClr>
                </a:solidFill>
              </a:rPr>
              <a:t>MACRAO Agreement Policies</a:t>
            </a:r>
            <a:br>
              <a:rPr lang="en-US" sz="3200" b="1" dirty="0" smtClean="0">
                <a:solidFill>
                  <a:schemeClr val="tx2">
                    <a:lumMod val="50000"/>
                  </a:schemeClr>
                </a:solidFill>
              </a:rPr>
            </a:br>
            <a:r>
              <a:rPr lang="zh-CN" altLang="en-US" sz="2800" b="1" dirty="0" smtClean="0">
                <a:solidFill>
                  <a:srgbClr val="002060"/>
                </a:solidFill>
              </a:rPr>
              <a:t>密州</a:t>
            </a:r>
            <a:r>
              <a:rPr lang="en-US" sz="2800" b="1" dirty="0" smtClean="0">
                <a:solidFill>
                  <a:srgbClr val="002060"/>
                </a:solidFill>
              </a:rPr>
              <a:t>MACRAO</a:t>
            </a:r>
            <a:r>
              <a:rPr lang="zh-CN" altLang="en-US" sz="2800" b="1" dirty="0" smtClean="0">
                <a:solidFill>
                  <a:srgbClr val="002060"/>
                </a:solidFill>
              </a:rPr>
              <a:t>转学协议的主要精神</a:t>
            </a:r>
            <a:endParaRPr lang="en-US" sz="3200" b="1" dirty="0">
              <a:solidFill>
                <a:srgbClr val="002060"/>
              </a:solidFill>
            </a:endParaRPr>
          </a:p>
        </p:txBody>
      </p:sp>
      <p:sp>
        <p:nvSpPr>
          <p:cNvPr id="3" name="Content Placeholder 2"/>
          <p:cNvSpPr>
            <a:spLocks noGrp="1"/>
          </p:cNvSpPr>
          <p:nvPr>
            <p:ph idx="1"/>
          </p:nvPr>
        </p:nvSpPr>
        <p:spPr>
          <a:xfrm>
            <a:off x="762000" y="1905000"/>
            <a:ext cx="7772400" cy="3810000"/>
          </a:xfrm>
        </p:spPr>
        <p:txBody>
          <a:bodyPr>
            <a:normAutofit lnSpcReduction="10000"/>
          </a:bodyPr>
          <a:lstStyle/>
          <a:p>
            <a:pPr>
              <a:spcBef>
                <a:spcPts val="1200"/>
              </a:spcBef>
              <a:buFont typeface="Wingdings" pitchFamily="2" charset="2"/>
              <a:buChar char="§"/>
            </a:pPr>
            <a:r>
              <a:rPr lang="en-US" sz="2400" dirty="0" smtClean="0">
                <a:solidFill>
                  <a:schemeClr val="tx2">
                    <a:lumMod val="50000"/>
                  </a:schemeClr>
                </a:solidFill>
              </a:rPr>
              <a:t>The MACRAO agreement is voluntary (only signatory institutions participate) </a:t>
            </a:r>
            <a:r>
              <a:rPr lang="zh-CN" altLang="en-US" sz="2400" dirty="0" smtClean="0">
                <a:solidFill>
                  <a:schemeClr val="tx2">
                    <a:lumMod val="50000"/>
                  </a:schemeClr>
                </a:solidFill>
              </a:rPr>
              <a:t>  </a:t>
            </a:r>
            <a:endParaRPr lang="en-US" altLang="zh-CN" sz="2400" dirty="0" smtClean="0">
              <a:solidFill>
                <a:schemeClr val="tx2">
                  <a:lumMod val="50000"/>
                </a:schemeClr>
              </a:solidFill>
            </a:endParaRPr>
          </a:p>
          <a:p>
            <a:pPr>
              <a:spcBef>
                <a:spcPts val="1200"/>
              </a:spcBef>
              <a:buNone/>
            </a:pPr>
            <a:r>
              <a:rPr lang="en-US" altLang="zh-CN" sz="2400" dirty="0" smtClean="0">
                <a:solidFill>
                  <a:schemeClr val="tx2">
                    <a:lumMod val="50000"/>
                  </a:schemeClr>
                </a:solidFill>
              </a:rPr>
              <a:t>	</a:t>
            </a:r>
            <a:r>
              <a:rPr lang="zh-CN" altLang="en-US" sz="2000" dirty="0" smtClean="0">
                <a:solidFill>
                  <a:srgbClr val="002060"/>
                </a:solidFill>
              </a:rPr>
              <a:t>各大专院校学校自愿入伙</a:t>
            </a:r>
            <a:r>
              <a:rPr lang="en-US" altLang="zh-CN" sz="2000" dirty="0" smtClean="0">
                <a:solidFill>
                  <a:srgbClr val="002060"/>
                </a:solidFill>
              </a:rPr>
              <a:t>MACRAO</a:t>
            </a:r>
            <a:r>
              <a:rPr lang="zh-CN" altLang="en-US" sz="2000" dirty="0" smtClean="0">
                <a:solidFill>
                  <a:srgbClr val="002060"/>
                </a:solidFill>
              </a:rPr>
              <a:t>协议</a:t>
            </a:r>
            <a:endParaRPr lang="en-US" sz="2400" dirty="0" smtClean="0">
              <a:solidFill>
                <a:srgbClr val="002060"/>
              </a:solidFill>
            </a:endParaRPr>
          </a:p>
          <a:p>
            <a:pPr marL="342900" lvl="1" indent="-342900">
              <a:spcBef>
                <a:spcPts val="1200"/>
              </a:spcBef>
              <a:buSzPct val="80000"/>
              <a:buFont typeface="Wingdings" pitchFamily="2" charset="2"/>
              <a:buChar char="§"/>
            </a:pPr>
            <a:r>
              <a:rPr lang="en-US" sz="2400" dirty="0" smtClean="0">
                <a:solidFill>
                  <a:schemeClr val="tx2">
                    <a:lumMod val="50000"/>
                  </a:schemeClr>
                </a:solidFill>
              </a:rPr>
              <a:t>Some community colleges award a formal Certificate for completing MACRAO</a:t>
            </a:r>
          </a:p>
          <a:p>
            <a:pPr marL="342900" lvl="1" indent="-342900">
              <a:spcBef>
                <a:spcPts val="1200"/>
              </a:spcBef>
              <a:buSzPct val="80000"/>
              <a:buNone/>
            </a:pPr>
            <a:r>
              <a:rPr lang="en-US" altLang="zh-CN" sz="2400" dirty="0" smtClean="0">
                <a:solidFill>
                  <a:schemeClr val="tx2">
                    <a:lumMod val="50000"/>
                  </a:schemeClr>
                </a:solidFill>
              </a:rPr>
              <a:t>	</a:t>
            </a:r>
            <a:r>
              <a:rPr lang="zh-CN" altLang="en-US" sz="2000" dirty="0" smtClean="0">
                <a:solidFill>
                  <a:srgbClr val="002060"/>
                </a:solidFill>
              </a:rPr>
              <a:t>部分社区学院在学生完成</a:t>
            </a:r>
            <a:r>
              <a:rPr lang="en-US" altLang="zh-CN" sz="2000" dirty="0" smtClean="0">
                <a:solidFill>
                  <a:srgbClr val="002060"/>
                </a:solidFill>
              </a:rPr>
              <a:t>MARCRAO</a:t>
            </a:r>
            <a:r>
              <a:rPr lang="zh-CN" altLang="en-US" sz="2000" dirty="0" smtClean="0">
                <a:solidFill>
                  <a:srgbClr val="002060"/>
                </a:solidFill>
              </a:rPr>
              <a:t>的</a:t>
            </a:r>
            <a:r>
              <a:rPr lang="en-US" altLang="zh-CN" sz="2000" dirty="0" smtClean="0">
                <a:solidFill>
                  <a:srgbClr val="002060"/>
                </a:solidFill>
              </a:rPr>
              <a:t>30</a:t>
            </a:r>
            <a:r>
              <a:rPr lang="zh-CN" altLang="en-US" sz="2000" dirty="0" smtClean="0">
                <a:solidFill>
                  <a:srgbClr val="002060"/>
                </a:solidFill>
              </a:rPr>
              <a:t>个学分后颁发一份证书</a:t>
            </a:r>
            <a:endParaRPr lang="en-US" sz="2000" dirty="0" smtClean="0">
              <a:solidFill>
                <a:srgbClr val="002060"/>
              </a:solidFill>
            </a:endParaRPr>
          </a:p>
          <a:p>
            <a:pPr marL="342900" lvl="1" indent="-342900">
              <a:spcBef>
                <a:spcPts val="1200"/>
              </a:spcBef>
              <a:buSzPct val="80000"/>
              <a:buFont typeface="Wingdings" pitchFamily="2" charset="2"/>
              <a:buChar char="§"/>
            </a:pPr>
            <a:r>
              <a:rPr lang="en-US" sz="2400" dirty="0" smtClean="0">
                <a:solidFill>
                  <a:schemeClr val="tx2">
                    <a:lumMod val="50000"/>
                  </a:schemeClr>
                </a:solidFill>
              </a:rPr>
              <a:t>MACRAO may be completed using transferred courses from accredited colleges</a:t>
            </a:r>
          </a:p>
          <a:p>
            <a:pPr marL="342900" lvl="1" indent="-342900">
              <a:spcBef>
                <a:spcPts val="1200"/>
              </a:spcBef>
              <a:buSzPct val="80000"/>
              <a:buNone/>
            </a:pPr>
            <a:r>
              <a:rPr lang="en-US" sz="2000" dirty="0" smtClean="0">
                <a:solidFill>
                  <a:srgbClr val="002060"/>
                </a:solidFill>
              </a:rPr>
              <a:t>	MARCAO</a:t>
            </a:r>
            <a:r>
              <a:rPr lang="zh-CN" altLang="en-US" sz="2000" dirty="0" smtClean="0">
                <a:solidFill>
                  <a:srgbClr val="002060"/>
                </a:solidFill>
              </a:rPr>
              <a:t>的</a:t>
            </a:r>
            <a:r>
              <a:rPr lang="en-US" altLang="zh-CN" sz="2000" dirty="0" smtClean="0">
                <a:solidFill>
                  <a:srgbClr val="002060"/>
                </a:solidFill>
              </a:rPr>
              <a:t>30</a:t>
            </a:r>
            <a:r>
              <a:rPr lang="zh-CN" altLang="en-US" sz="2000" dirty="0" smtClean="0">
                <a:solidFill>
                  <a:srgbClr val="002060"/>
                </a:solidFill>
              </a:rPr>
              <a:t>个学分不一定必须在一所社区学院修读</a:t>
            </a:r>
            <a:r>
              <a:rPr lang="en-US" altLang="zh-CN" sz="2000" dirty="0" smtClean="0">
                <a:solidFill>
                  <a:srgbClr val="002060"/>
                </a:solidFill>
              </a:rPr>
              <a:t>.</a:t>
            </a:r>
            <a:endParaRPr lang="en-US" sz="2000" dirty="0" smtClean="0">
              <a:solidFill>
                <a:srgbClr val="002060"/>
              </a:solidFill>
            </a:endParaRPr>
          </a:p>
          <a:p>
            <a:pPr lvl="1">
              <a:spcBef>
                <a:spcPts val="1200"/>
              </a:spcBef>
              <a:buFont typeface="Wingdings" pitchFamily="2" charset="2"/>
              <a:buChar char="§"/>
            </a:pPr>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Articulation Agreement at EMU</a:t>
            </a:r>
            <a:br>
              <a:rPr lang="en-US" dirty="0" smtClean="0"/>
            </a:br>
            <a:r>
              <a:rPr lang="zh-CN" altLang="en-US" sz="3600" dirty="0" smtClean="0">
                <a:solidFill>
                  <a:schemeClr val="tx2">
                    <a:lumMod val="75000"/>
                  </a:schemeClr>
                </a:solidFill>
              </a:rPr>
              <a:t>东密大与社区学院的转校协议</a:t>
            </a:r>
            <a:endParaRPr lang="en-US" sz="3600" dirty="0">
              <a:solidFill>
                <a:schemeClr val="tx2">
                  <a:lumMod val="75000"/>
                </a:schemeClr>
              </a:solidFill>
            </a:endParaRPr>
          </a:p>
        </p:txBody>
      </p:sp>
      <p:sp>
        <p:nvSpPr>
          <p:cNvPr id="3" name="Content Placeholder 2"/>
          <p:cNvSpPr>
            <a:spLocks noGrp="1"/>
          </p:cNvSpPr>
          <p:nvPr>
            <p:ph idx="1"/>
          </p:nvPr>
        </p:nvSpPr>
        <p:spPr>
          <a:xfrm>
            <a:off x="609600" y="1676400"/>
            <a:ext cx="7772400" cy="3886199"/>
          </a:xfrm>
        </p:spPr>
        <p:txBody>
          <a:bodyPr>
            <a:normAutofit/>
          </a:bodyPr>
          <a:lstStyle/>
          <a:p>
            <a:pPr>
              <a:buNone/>
            </a:pPr>
            <a:r>
              <a:rPr lang="en-GB" dirty="0" smtClean="0"/>
              <a:t>	40 academic programs at </a:t>
            </a:r>
            <a:r>
              <a:rPr lang="en-GB" dirty="0" smtClean="0">
                <a:hlinkClick r:id="rId2"/>
              </a:rPr>
              <a:t>Eastern Michigan University </a:t>
            </a:r>
            <a:r>
              <a:rPr lang="en-GB" dirty="0" smtClean="0"/>
              <a:t> have established a total of 100 articulation agreements with 20 community colleges</a:t>
            </a:r>
          </a:p>
          <a:p>
            <a:pPr>
              <a:buNone/>
            </a:pPr>
            <a:endParaRPr lang="en-GB" sz="1100" dirty="0" smtClean="0"/>
          </a:p>
          <a:p>
            <a:pPr>
              <a:buNone/>
            </a:pPr>
            <a:r>
              <a:rPr lang="en-US" altLang="zh-CN" dirty="0" smtClean="0"/>
              <a:t>	</a:t>
            </a:r>
            <a:r>
              <a:rPr lang="zh-CN" altLang="en-US" dirty="0" smtClean="0">
                <a:solidFill>
                  <a:schemeClr val="tx2">
                    <a:lumMod val="75000"/>
                  </a:schemeClr>
                </a:solidFill>
              </a:rPr>
              <a:t>东密大的</a:t>
            </a:r>
            <a:r>
              <a:rPr lang="en-US" altLang="zh-CN" dirty="0" smtClean="0">
                <a:solidFill>
                  <a:schemeClr val="tx2">
                    <a:lumMod val="75000"/>
                  </a:schemeClr>
                </a:solidFill>
              </a:rPr>
              <a:t>40</a:t>
            </a:r>
            <a:r>
              <a:rPr lang="zh-CN" altLang="en-US" dirty="0" smtClean="0">
                <a:solidFill>
                  <a:schemeClr val="tx2">
                    <a:lumMod val="75000"/>
                  </a:schemeClr>
                </a:solidFill>
              </a:rPr>
              <a:t>个专业已经和其它</a:t>
            </a:r>
            <a:r>
              <a:rPr lang="en-US" altLang="zh-CN" dirty="0" smtClean="0">
                <a:solidFill>
                  <a:schemeClr val="tx2">
                    <a:lumMod val="75000"/>
                  </a:schemeClr>
                </a:solidFill>
              </a:rPr>
              <a:t>20</a:t>
            </a:r>
            <a:r>
              <a:rPr lang="zh-CN" altLang="en-US" dirty="0" smtClean="0">
                <a:solidFill>
                  <a:schemeClr val="tx2">
                    <a:lumMod val="75000"/>
                  </a:schemeClr>
                </a:solidFill>
              </a:rPr>
              <a:t>所两年制院校签定了近百个转学协议</a:t>
            </a:r>
            <a:endParaRPr lang="en-GB"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2">
                    <a:lumMod val="50000"/>
                  </a:schemeClr>
                </a:solidFill>
              </a:rPr>
              <a:t>Process for Articulation Agreements</a:t>
            </a:r>
            <a:br>
              <a:rPr lang="en-US" sz="2800" b="1" dirty="0" smtClean="0">
                <a:solidFill>
                  <a:schemeClr val="tx2">
                    <a:lumMod val="50000"/>
                  </a:schemeClr>
                </a:solidFill>
              </a:rPr>
            </a:br>
            <a:r>
              <a:rPr lang="zh-CN" altLang="en-US" sz="2400" b="1" dirty="0" smtClean="0">
                <a:solidFill>
                  <a:srgbClr val="002060"/>
                </a:solidFill>
              </a:rPr>
              <a:t>建立转学协议的步骤</a:t>
            </a:r>
            <a:endParaRPr lang="en-US" sz="2800" dirty="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16</a:t>
            </a:fld>
            <a:endParaRPr lang="en-US"/>
          </a:p>
        </p:txBody>
      </p:sp>
      <p:sp>
        <p:nvSpPr>
          <p:cNvPr id="5" name="Rectangle 4"/>
          <p:cNvSpPr/>
          <p:nvPr/>
        </p:nvSpPr>
        <p:spPr>
          <a:xfrm>
            <a:off x="381000" y="1447800"/>
            <a:ext cx="15240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zh-CN" sz="1600" dirty="0" smtClean="0">
                <a:solidFill>
                  <a:srgbClr val="002060"/>
                </a:solidFill>
              </a:rPr>
              <a:t>Initiate Request    </a:t>
            </a:r>
            <a:r>
              <a:rPr lang="zh-CN" altLang="en-US" sz="1600" dirty="0" smtClean="0">
                <a:solidFill>
                  <a:srgbClr val="002060"/>
                </a:solidFill>
              </a:rPr>
              <a:t>提出申请</a:t>
            </a:r>
            <a:endParaRPr lang="en-US" sz="1600" dirty="0">
              <a:solidFill>
                <a:srgbClr val="002060"/>
              </a:solidFill>
            </a:endParaRPr>
          </a:p>
        </p:txBody>
      </p:sp>
      <p:sp>
        <p:nvSpPr>
          <p:cNvPr id="6" name="Rectangle 5"/>
          <p:cNvSpPr/>
          <p:nvPr/>
        </p:nvSpPr>
        <p:spPr>
          <a:xfrm>
            <a:off x="2209800" y="1447800"/>
            <a:ext cx="25908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zh-CN" sz="1600" dirty="0" smtClean="0">
                <a:solidFill>
                  <a:srgbClr val="002060"/>
                </a:solidFill>
              </a:rPr>
              <a:t>Answer Basic Questions</a:t>
            </a:r>
          </a:p>
          <a:p>
            <a:pPr algn="ctr"/>
            <a:r>
              <a:rPr lang="zh-CN" altLang="en-US" sz="1600" dirty="0" smtClean="0">
                <a:solidFill>
                  <a:srgbClr val="002060"/>
                </a:solidFill>
              </a:rPr>
              <a:t>解答基本问题</a:t>
            </a:r>
            <a:endParaRPr lang="en-US" sz="1600" dirty="0">
              <a:solidFill>
                <a:srgbClr val="002060"/>
              </a:solidFill>
            </a:endParaRPr>
          </a:p>
        </p:txBody>
      </p:sp>
      <p:sp>
        <p:nvSpPr>
          <p:cNvPr id="7" name="Rectangle 6"/>
          <p:cNvSpPr/>
          <p:nvPr/>
        </p:nvSpPr>
        <p:spPr>
          <a:xfrm>
            <a:off x="5105400" y="1447800"/>
            <a:ext cx="18288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zh-CN" sz="1600" dirty="0" smtClean="0">
                <a:solidFill>
                  <a:srgbClr val="002060"/>
                </a:solidFill>
              </a:rPr>
              <a:t>Discuss &amp; Review</a:t>
            </a:r>
          </a:p>
          <a:p>
            <a:pPr algn="ctr"/>
            <a:r>
              <a:rPr lang="zh-CN" altLang="en-US" sz="1600" dirty="0" smtClean="0">
                <a:solidFill>
                  <a:srgbClr val="002060"/>
                </a:solidFill>
              </a:rPr>
              <a:t>双方协商</a:t>
            </a:r>
            <a:r>
              <a:rPr lang="en-US" altLang="zh-CN" sz="1600" dirty="0" smtClean="0">
                <a:solidFill>
                  <a:srgbClr val="002060"/>
                </a:solidFill>
              </a:rPr>
              <a:t>,</a:t>
            </a:r>
            <a:r>
              <a:rPr lang="zh-CN" altLang="en-US" sz="1600" dirty="0" smtClean="0">
                <a:solidFill>
                  <a:srgbClr val="002060"/>
                </a:solidFill>
              </a:rPr>
              <a:t>复核</a:t>
            </a:r>
            <a:endParaRPr lang="en-US" sz="1600" dirty="0">
              <a:solidFill>
                <a:srgbClr val="002060"/>
              </a:solidFill>
            </a:endParaRPr>
          </a:p>
        </p:txBody>
      </p:sp>
      <p:sp>
        <p:nvSpPr>
          <p:cNvPr id="8" name="Rectangle 7"/>
          <p:cNvSpPr/>
          <p:nvPr/>
        </p:nvSpPr>
        <p:spPr>
          <a:xfrm>
            <a:off x="7086600" y="1447800"/>
            <a:ext cx="18288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zh-CN" sz="1600" dirty="0" smtClean="0">
                <a:solidFill>
                  <a:srgbClr val="002060"/>
                </a:solidFill>
              </a:rPr>
              <a:t>Sign Agreement</a:t>
            </a:r>
          </a:p>
          <a:p>
            <a:pPr algn="ctr"/>
            <a:r>
              <a:rPr lang="zh-CN" altLang="en-US" sz="1600" dirty="0" smtClean="0">
                <a:solidFill>
                  <a:srgbClr val="002060"/>
                </a:solidFill>
              </a:rPr>
              <a:t>签署协议</a:t>
            </a:r>
            <a:endParaRPr lang="en-US" sz="1600" dirty="0">
              <a:solidFill>
                <a:srgbClr val="002060"/>
              </a:solidFill>
            </a:endParaRPr>
          </a:p>
        </p:txBody>
      </p:sp>
      <p:cxnSp>
        <p:nvCxnSpPr>
          <p:cNvPr id="10" name="Straight Arrow Connector 9"/>
          <p:cNvCxnSpPr>
            <a:stCxn id="5" idx="3"/>
            <a:endCxn id="6" idx="1"/>
          </p:cNvCxnSpPr>
          <p:nvPr/>
        </p:nvCxnSpPr>
        <p:spPr>
          <a:xfrm>
            <a:off x="1905000" y="1752600"/>
            <a:ext cx="304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7" idx="1"/>
          </p:cNvCxnSpPr>
          <p:nvPr/>
        </p:nvCxnSpPr>
        <p:spPr>
          <a:xfrm>
            <a:off x="4800600" y="1752600"/>
            <a:ext cx="304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3"/>
            <a:endCxn id="8" idx="1"/>
          </p:cNvCxnSpPr>
          <p:nvPr/>
        </p:nvCxnSpPr>
        <p:spPr>
          <a:xfrm>
            <a:off x="6934200" y="1752600"/>
            <a:ext cx="152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81000" y="2514600"/>
            <a:ext cx="1524000" cy="3276600"/>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r>
              <a:rPr lang="en-US" sz="1600" dirty="0" smtClean="0">
                <a:solidFill>
                  <a:schemeClr val="tx2">
                    <a:lumMod val="50000"/>
                  </a:schemeClr>
                </a:solidFill>
              </a:rPr>
              <a:t>Request made internal/ external faculty/ administrators</a:t>
            </a:r>
          </a:p>
          <a:p>
            <a:endParaRPr lang="en-US" sz="1400" dirty="0" smtClean="0">
              <a:solidFill>
                <a:schemeClr val="tx2">
                  <a:lumMod val="50000"/>
                </a:schemeClr>
              </a:solidFill>
            </a:endParaRPr>
          </a:p>
          <a:p>
            <a:r>
              <a:rPr lang="zh-CN" altLang="en-US" dirty="0" smtClean="0"/>
              <a:t>申请可由本校或合作院校的教授或行政机构提出</a:t>
            </a:r>
            <a:endParaRPr lang="en-US" dirty="0"/>
          </a:p>
        </p:txBody>
      </p:sp>
      <p:sp>
        <p:nvSpPr>
          <p:cNvPr id="16" name="Rectangle 15"/>
          <p:cNvSpPr/>
          <p:nvPr/>
        </p:nvSpPr>
        <p:spPr>
          <a:xfrm>
            <a:off x="2209800" y="2514600"/>
            <a:ext cx="2590800" cy="3276600"/>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marL="0" lvl="1">
              <a:lnSpc>
                <a:spcPct val="110000"/>
              </a:lnSpc>
            </a:pPr>
            <a:r>
              <a:rPr lang="en-US" sz="1400" dirty="0" smtClean="0">
                <a:solidFill>
                  <a:schemeClr val="tx2">
                    <a:lumMod val="50000"/>
                  </a:schemeClr>
                </a:solidFill>
              </a:rPr>
              <a:t>Curriculum/program  alignment?</a:t>
            </a:r>
          </a:p>
          <a:p>
            <a:pPr marL="0" lvl="1">
              <a:lnSpc>
                <a:spcPct val="110000"/>
              </a:lnSpc>
            </a:pPr>
            <a:r>
              <a:rPr lang="en-US" sz="1400" dirty="0" smtClean="0">
                <a:solidFill>
                  <a:schemeClr val="tx2">
                    <a:lumMod val="50000"/>
                  </a:schemeClr>
                </a:solidFill>
              </a:rPr>
              <a:t># of students who may benefit?</a:t>
            </a:r>
          </a:p>
          <a:p>
            <a:pPr marL="0" lvl="1">
              <a:lnSpc>
                <a:spcPct val="110000"/>
              </a:lnSpc>
            </a:pPr>
            <a:r>
              <a:rPr lang="en-US" sz="1400" dirty="0" smtClean="0">
                <a:solidFill>
                  <a:schemeClr val="tx2">
                    <a:lumMod val="50000"/>
                  </a:schemeClr>
                </a:solidFill>
              </a:rPr>
              <a:t>Is there a champion?</a:t>
            </a:r>
          </a:p>
          <a:p>
            <a:pPr marL="0" lvl="1">
              <a:lnSpc>
                <a:spcPct val="110000"/>
              </a:lnSpc>
            </a:pPr>
            <a:r>
              <a:rPr lang="en-US" sz="1400" dirty="0" smtClean="0">
                <a:solidFill>
                  <a:schemeClr val="tx2">
                    <a:lumMod val="50000"/>
                  </a:schemeClr>
                </a:solidFill>
              </a:rPr>
              <a:t>Accommodating transfer students?</a:t>
            </a:r>
          </a:p>
          <a:p>
            <a:pPr marL="0" lvl="1">
              <a:lnSpc>
                <a:spcPct val="110000"/>
              </a:lnSpc>
            </a:pPr>
            <a:r>
              <a:rPr lang="en-US" sz="1400" dirty="0" smtClean="0">
                <a:solidFill>
                  <a:schemeClr val="tx2">
                    <a:lumMod val="50000"/>
                  </a:schemeClr>
                </a:solidFill>
              </a:rPr>
              <a:t>Will it enhance relationship?</a:t>
            </a:r>
          </a:p>
          <a:p>
            <a:pPr marL="0" lvl="1">
              <a:lnSpc>
                <a:spcPct val="110000"/>
              </a:lnSpc>
            </a:pPr>
            <a:endParaRPr lang="en-US" sz="1200" dirty="0" smtClean="0">
              <a:solidFill>
                <a:schemeClr val="tx2">
                  <a:lumMod val="50000"/>
                </a:schemeClr>
              </a:solidFill>
            </a:endParaRPr>
          </a:p>
          <a:p>
            <a:r>
              <a:rPr lang="zh-CN" altLang="en-US" sz="1400" dirty="0" smtClean="0"/>
              <a:t>如何使课程</a:t>
            </a:r>
            <a:r>
              <a:rPr lang="en-US" altLang="zh-CN" sz="1400" dirty="0" smtClean="0"/>
              <a:t>,</a:t>
            </a:r>
            <a:r>
              <a:rPr lang="zh-CN" altLang="en-US" sz="1400" dirty="0" smtClean="0"/>
              <a:t>专业设置达到一致</a:t>
            </a:r>
            <a:r>
              <a:rPr lang="en-US" altLang="zh-CN" sz="1400" dirty="0" smtClean="0"/>
              <a:t>?</a:t>
            </a:r>
          </a:p>
          <a:p>
            <a:r>
              <a:rPr lang="zh-CN" altLang="en-US" sz="1400" dirty="0" smtClean="0"/>
              <a:t>有多少学生能够受益</a:t>
            </a:r>
            <a:r>
              <a:rPr lang="en-US" altLang="zh-CN" sz="1400" dirty="0" smtClean="0"/>
              <a:t>?</a:t>
            </a:r>
          </a:p>
          <a:p>
            <a:r>
              <a:rPr lang="zh-CN" altLang="en-US" sz="1400" dirty="0" smtClean="0"/>
              <a:t>是否有机构和人员来管理协议的执行</a:t>
            </a:r>
            <a:r>
              <a:rPr lang="en-US" altLang="zh-CN" sz="1400" dirty="0" smtClean="0"/>
              <a:t>?</a:t>
            </a:r>
          </a:p>
          <a:p>
            <a:r>
              <a:rPr lang="zh-CN" altLang="en-US" sz="1400" dirty="0" smtClean="0"/>
              <a:t>转校生的权益能否得到保障</a:t>
            </a:r>
            <a:r>
              <a:rPr lang="en-US" altLang="zh-CN" sz="1400" dirty="0" smtClean="0"/>
              <a:t>?</a:t>
            </a:r>
          </a:p>
          <a:p>
            <a:r>
              <a:rPr lang="zh-CN" altLang="en-US" sz="1400" dirty="0" smtClean="0"/>
              <a:t>协议是否有助于的两校的发展</a:t>
            </a:r>
            <a:r>
              <a:rPr lang="en-US" altLang="zh-CN" sz="1400" dirty="0" smtClean="0"/>
              <a:t>?</a:t>
            </a:r>
            <a:endParaRPr lang="en-US" sz="1400" dirty="0"/>
          </a:p>
        </p:txBody>
      </p:sp>
      <p:sp>
        <p:nvSpPr>
          <p:cNvPr id="17" name="Rectangle 16"/>
          <p:cNvSpPr/>
          <p:nvPr/>
        </p:nvSpPr>
        <p:spPr>
          <a:xfrm>
            <a:off x="5105400" y="2514600"/>
            <a:ext cx="1828800" cy="3276600"/>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marL="0" lvl="1"/>
            <a:r>
              <a:rPr lang="en-US" sz="1600" dirty="0" smtClean="0">
                <a:solidFill>
                  <a:schemeClr val="tx2">
                    <a:lumMod val="50000"/>
                  </a:schemeClr>
                </a:solidFill>
              </a:rPr>
              <a:t>Establish equivalencies, substitutions, waivers.</a:t>
            </a:r>
          </a:p>
          <a:p>
            <a:pPr marL="0" lvl="1"/>
            <a:r>
              <a:rPr lang="en-US" sz="1600" dirty="0" smtClean="0">
                <a:solidFill>
                  <a:schemeClr val="tx2">
                    <a:lumMod val="50000"/>
                  </a:schemeClr>
                </a:solidFill>
              </a:rPr>
              <a:t>Reviewed by Director of Program Development/ Registrar</a:t>
            </a:r>
          </a:p>
          <a:p>
            <a:endParaRPr lang="en-US" altLang="zh-CN" sz="800" dirty="0" smtClean="0"/>
          </a:p>
          <a:p>
            <a:r>
              <a:rPr lang="zh-CN" altLang="en-US" sz="1600" dirty="0" smtClean="0"/>
              <a:t>具体讨论课程等同</a:t>
            </a:r>
            <a:r>
              <a:rPr lang="en-US" altLang="zh-CN" sz="1600" dirty="0" smtClean="0"/>
              <a:t>,</a:t>
            </a:r>
            <a:r>
              <a:rPr lang="zh-CN" altLang="en-US" sz="1600" dirty="0" smtClean="0"/>
              <a:t>转换</a:t>
            </a:r>
            <a:r>
              <a:rPr lang="en-US" altLang="zh-CN" sz="1600" dirty="0" smtClean="0"/>
              <a:t>,</a:t>
            </a:r>
            <a:r>
              <a:rPr lang="zh-CN" altLang="en-US" sz="1600" dirty="0" smtClean="0"/>
              <a:t>豁免等细节</a:t>
            </a:r>
            <a:r>
              <a:rPr lang="en-US" altLang="zh-CN" sz="1600" dirty="0" smtClean="0"/>
              <a:t>,</a:t>
            </a:r>
            <a:r>
              <a:rPr lang="zh-CN" altLang="en-US" sz="1600" dirty="0" smtClean="0"/>
              <a:t>然后由专业管理办</a:t>
            </a:r>
            <a:r>
              <a:rPr lang="en-US" altLang="zh-CN" sz="1600" dirty="0" smtClean="0"/>
              <a:t>,</a:t>
            </a:r>
            <a:r>
              <a:rPr lang="zh-CN" altLang="en-US" sz="1600" dirty="0" smtClean="0"/>
              <a:t>教务处复核</a:t>
            </a:r>
            <a:endParaRPr lang="en-US" sz="1600" dirty="0"/>
          </a:p>
        </p:txBody>
      </p:sp>
      <p:sp>
        <p:nvSpPr>
          <p:cNvPr id="18" name="Rectangle 17"/>
          <p:cNvSpPr/>
          <p:nvPr/>
        </p:nvSpPr>
        <p:spPr>
          <a:xfrm>
            <a:off x="7086600" y="2514600"/>
            <a:ext cx="1828800" cy="3276600"/>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marL="0" lvl="1">
              <a:defRPr/>
            </a:pPr>
            <a:r>
              <a:rPr lang="en-US" sz="1600" dirty="0" smtClean="0">
                <a:solidFill>
                  <a:schemeClr val="tx2">
                    <a:lumMod val="50000"/>
                  </a:schemeClr>
                </a:solidFill>
              </a:rPr>
              <a:t>Signed by officials,</a:t>
            </a:r>
          </a:p>
          <a:p>
            <a:pPr marL="0" lvl="1">
              <a:defRPr/>
            </a:pPr>
            <a:r>
              <a:rPr lang="en-US" sz="1600" dirty="0" smtClean="0">
                <a:solidFill>
                  <a:schemeClr val="tx2">
                    <a:lumMod val="50000"/>
                  </a:schemeClr>
                </a:solidFill>
              </a:rPr>
              <a:t>Distribution to signers,</a:t>
            </a:r>
          </a:p>
          <a:p>
            <a:pPr marL="0" lvl="1">
              <a:defRPr/>
            </a:pPr>
            <a:r>
              <a:rPr lang="en-US" sz="1600" dirty="0" smtClean="0">
                <a:solidFill>
                  <a:schemeClr val="tx2">
                    <a:lumMod val="50000"/>
                  </a:schemeClr>
                </a:solidFill>
              </a:rPr>
              <a:t>Posted on </a:t>
            </a:r>
            <a:r>
              <a:rPr lang="en-US" sz="1600" dirty="0" smtClean="0">
                <a:solidFill>
                  <a:schemeClr val="tx2">
                    <a:lumMod val="50000"/>
                  </a:schemeClr>
                </a:solidFill>
                <a:hlinkClick r:id="rId2"/>
              </a:rPr>
              <a:t>website</a:t>
            </a:r>
            <a:r>
              <a:rPr lang="en-US" sz="1600" dirty="0" smtClean="0">
                <a:solidFill>
                  <a:schemeClr val="tx2">
                    <a:lumMod val="50000"/>
                  </a:schemeClr>
                </a:solidFill>
              </a:rPr>
              <a:t> and email notice sent to all staff,</a:t>
            </a:r>
          </a:p>
          <a:p>
            <a:endParaRPr lang="en-US" altLang="zh-CN" sz="1600" dirty="0" smtClean="0"/>
          </a:p>
          <a:p>
            <a:r>
              <a:rPr lang="zh-CN" altLang="en-US" sz="1600" dirty="0" smtClean="0"/>
              <a:t>由系主任</a:t>
            </a:r>
            <a:r>
              <a:rPr lang="en-US" altLang="zh-CN" sz="1600" dirty="0" smtClean="0"/>
              <a:t>,</a:t>
            </a:r>
            <a:r>
              <a:rPr lang="zh-CN" altLang="en-US" sz="1600" dirty="0" smtClean="0"/>
              <a:t>教务长</a:t>
            </a:r>
            <a:r>
              <a:rPr lang="en-US" altLang="zh-CN" sz="1600" dirty="0" smtClean="0"/>
              <a:t>,</a:t>
            </a:r>
            <a:r>
              <a:rPr lang="zh-CN" altLang="en-US" sz="1600" dirty="0" smtClean="0"/>
              <a:t>校长分别签署</a:t>
            </a:r>
            <a:r>
              <a:rPr lang="en-US" altLang="zh-CN" sz="1600" dirty="0" smtClean="0"/>
              <a:t>.</a:t>
            </a:r>
          </a:p>
          <a:p>
            <a:r>
              <a:rPr lang="zh-CN" altLang="en-US" sz="1600" dirty="0" smtClean="0"/>
              <a:t>签署后的协议书分发个有关部门备案</a:t>
            </a:r>
            <a:r>
              <a:rPr lang="en-US" altLang="zh-CN" sz="1600" dirty="0" smtClean="0"/>
              <a:t>.</a:t>
            </a:r>
          </a:p>
          <a:p>
            <a:r>
              <a:rPr lang="zh-CN" altLang="en-US" sz="1600" dirty="0" smtClean="0"/>
              <a:t>更新相关网站</a:t>
            </a:r>
            <a:r>
              <a:rPr lang="en-US" altLang="zh-CN" sz="1600" dirty="0" smtClean="0"/>
              <a:t>.</a:t>
            </a:r>
            <a:endParaRPr lang="en-US" sz="1600" dirty="0"/>
          </a:p>
        </p:txBody>
      </p:sp>
      <p:cxnSp>
        <p:nvCxnSpPr>
          <p:cNvPr id="20" name="Straight Connector 19"/>
          <p:cNvCxnSpPr>
            <a:stCxn id="5" idx="2"/>
            <a:endCxn id="15" idx="0"/>
          </p:cNvCxnSpPr>
          <p:nvPr/>
        </p:nvCxnSpPr>
        <p:spPr>
          <a:xfrm rot="5400000">
            <a:off x="914400" y="22860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2"/>
            <a:endCxn id="16" idx="0"/>
          </p:cNvCxnSpPr>
          <p:nvPr/>
        </p:nvCxnSpPr>
        <p:spPr>
          <a:xfrm rot="5400000">
            <a:off x="3276600" y="22860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a:endCxn id="17" idx="0"/>
          </p:cNvCxnSpPr>
          <p:nvPr/>
        </p:nvCxnSpPr>
        <p:spPr>
          <a:xfrm rot="5400000">
            <a:off x="5791200" y="22860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8" idx="2"/>
            <a:endCxn id="18" idx="0"/>
          </p:cNvCxnSpPr>
          <p:nvPr/>
        </p:nvCxnSpPr>
        <p:spPr>
          <a:xfrm rot="5400000">
            <a:off x="7772400" y="2286000"/>
            <a:ext cx="457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a:bodyPr>
          <a:lstStyle/>
          <a:p>
            <a:r>
              <a:rPr lang="en-US" sz="3200" dirty="0" smtClean="0"/>
              <a:t>MACRAO and Program Specific Agreement</a:t>
            </a:r>
            <a:br>
              <a:rPr lang="en-US" sz="3200" dirty="0" smtClean="0"/>
            </a:br>
            <a:r>
              <a:rPr lang="zh-CN" altLang="en-US" sz="2400" dirty="0" smtClean="0">
                <a:solidFill>
                  <a:srgbClr val="002060"/>
                </a:solidFill>
              </a:rPr>
              <a:t>州一级的政策和各院校具体专业转学协议的关连</a:t>
            </a:r>
            <a:endParaRPr lang="en-US" sz="3200" dirty="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17</a:t>
            </a:fld>
            <a:endParaRPr lang="en-US"/>
          </a:p>
        </p:txBody>
      </p:sp>
      <p:sp>
        <p:nvSpPr>
          <p:cNvPr id="5" name="Rectangle 4"/>
          <p:cNvSpPr/>
          <p:nvPr/>
        </p:nvSpPr>
        <p:spPr>
          <a:xfrm>
            <a:off x="1066800" y="1828800"/>
            <a:ext cx="2362200" cy="6858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dirty="0" smtClean="0"/>
              <a:t>Community College</a:t>
            </a:r>
          </a:p>
          <a:p>
            <a:pPr algn="ctr"/>
            <a:r>
              <a:rPr lang="zh-CN" altLang="en-US" dirty="0" smtClean="0"/>
              <a:t>社区学院</a:t>
            </a:r>
            <a:endParaRPr lang="en-US" altLang="zh-CN" dirty="0" smtClean="0"/>
          </a:p>
        </p:txBody>
      </p:sp>
      <p:sp>
        <p:nvSpPr>
          <p:cNvPr id="6" name="Rectangle 5"/>
          <p:cNvSpPr/>
          <p:nvPr/>
        </p:nvSpPr>
        <p:spPr>
          <a:xfrm>
            <a:off x="6019800" y="1828800"/>
            <a:ext cx="2286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University</a:t>
            </a:r>
          </a:p>
          <a:p>
            <a:pPr algn="ctr"/>
            <a:r>
              <a:rPr lang="zh-CN" altLang="en-US" dirty="0" smtClean="0"/>
              <a:t>本科院校</a:t>
            </a:r>
            <a:endParaRPr lang="en-US" dirty="0"/>
          </a:p>
        </p:txBody>
      </p:sp>
      <p:sp>
        <p:nvSpPr>
          <p:cNvPr id="7" name="Rectangle 6"/>
          <p:cNvSpPr/>
          <p:nvPr/>
        </p:nvSpPr>
        <p:spPr>
          <a:xfrm>
            <a:off x="1066800" y="3124200"/>
            <a:ext cx="2362200" cy="6858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dirty="0" smtClean="0"/>
              <a:t>General Ed Courses</a:t>
            </a:r>
          </a:p>
          <a:p>
            <a:pPr algn="ctr"/>
            <a:r>
              <a:rPr lang="zh-CN" altLang="en-US" dirty="0" smtClean="0"/>
              <a:t>基础课</a:t>
            </a:r>
            <a:endParaRPr lang="en-US" dirty="0"/>
          </a:p>
        </p:txBody>
      </p:sp>
      <p:sp>
        <p:nvSpPr>
          <p:cNvPr id="8" name="Rectangle 7"/>
          <p:cNvSpPr/>
          <p:nvPr/>
        </p:nvSpPr>
        <p:spPr>
          <a:xfrm>
            <a:off x="6019800" y="3124200"/>
            <a:ext cx="2286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General Ed Courses</a:t>
            </a:r>
          </a:p>
          <a:p>
            <a:pPr algn="ctr"/>
            <a:r>
              <a:rPr lang="zh-CN" altLang="en-US" dirty="0" smtClean="0"/>
              <a:t>基础课</a:t>
            </a:r>
            <a:endParaRPr lang="en-US" dirty="0"/>
          </a:p>
        </p:txBody>
      </p:sp>
      <p:sp>
        <p:nvSpPr>
          <p:cNvPr id="10" name="Rectangle 9"/>
          <p:cNvSpPr/>
          <p:nvPr/>
        </p:nvSpPr>
        <p:spPr>
          <a:xfrm>
            <a:off x="1066800" y="4419600"/>
            <a:ext cx="2362200" cy="7620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dirty="0" smtClean="0"/>
              <a:t>Program Courses</a:t>
            </a:r>
          </a:p>
          <a:p>
            <a:pPr algn="ctr"/>
            <a:r>
              <a:rPr lang="zh-CN" altLang="en-US" dirty="0" smtClean="0"/>
              <a:t>专业基础课或专业课</a:t>
            </a:r>
            <a:endParaRPr lang="en-US" dirty="0"/>
          </a:p>
        </p:txBody>
      </p:sp>
      <p:sp>
        <p:nvSpPr>
          <p:cNvPr id="11" name="Rectangle 10"/>
          <p:cNvSpPr/>
          <p:nvPr/>
        </p:nvSpPr>
        <p:spPr>
          <a:xfrm>
            <a:off x="6019800" y="4495800"/>
            <a:ext cx="2286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Program Courses</a:t>
            </a:r>
          </a:p>
          <a:p>
            <a:pPr algn="ctr"/>
            <a:r>
              <a:rPr lang="zh-CN" altLang="en-US" dirty="0" smtClean="0"/>
              <a:t>专业基础课或专业课</a:t>
            </a:r>
            <a:endParaRPr lang="en-US" dirty="0"/>
          </a:p>
        </p:txBody>
      </p:sp>
      <p:sp>
        <p:nvSpPr>
          <p:cNvPr id="12" name="Snip Diagonal Corner Rectangle 11"/>
          <p:cNvSpPr/>
          <p:nvPr/>
        </p:nvSpPr>
        <p:spPr>
          <a:xfrm>
            <a:off x="3810000" y="3048000"/>
            <a:ext cx="1828800" cy="838200"/>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MACRAO</a:t>
            </a:r>
          </a:p>
          <a:p>
            <a:pPr algn="ctr"/>
            <a:r>
              <a:rPr lang="zh-CN" altLang="en-US" sz="1600" dirty="0" smtClean="0"/>
              <a:t>保证</a:t>
            </a:r>
            <a:r>
              <a:rPr lang="en-US" altLang="zh-CN" sz="1600" dirty="0" smtClean="0"/>
              <a:t>30</a:t>
            </a:r>
            <a:r>
              <a:rPr lang="zh-CN" altLang="en-US" sz="1600" dirty="0" smtClean="0"/>
              <a:t>学分转换</a:t>
            </a:r>
            <a:endParaRPr lang="en-US" sz="1600" dirty="0"/>
          </a:p>
        </p:txBody>
      </p:sp>
      <p:cxnSp>
        <p:nvCxnSpPr>
          <p:cNvPr id="14" name="Straight Connector 13"/>
          <p:cNvCxnSpPr>
            <a:stCxn id="7" idx="3"/>
            <a:endCxn id="12" idx="2"/>
          </p:cNvCxnSpPr>
          <p:nvPr/>
        </p:nvCxnSpPr>
        <p:spPr>
          <a:xfrm>
            <a:off x="3429000" y="3467100"/>
            <a:ext cx="381000"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2" idx="0"/>
            <a:endCxn id="8" idx="1"/>
          </p:cNvCxnSpPr>
          <p:nvPr/>
        </p:nvCxnSpPr>
        <p:spPr>
          <a:xfrm>
            <a:off x="5638800" y="3467100"/>
            <a:ext cx="3810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Snip Diagonal Corner Rectangle 18"/>
          <p:cNvSpPr/>
          <p:nvPr/>
        </p:nvSpPr>
        <p:spPr>
          <a:xfrm>
            <a:off x="3810000" y="4419600"/>
            <a:ext cx="1828800" cy="838200"/>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Articulation Agreement</a:t>
            </a:r>
          </a:p>
          <a:p>
            <a:pPr algn="ctr"/>
            <a:r>
              <a:rPr lang="zh-CN" altLang="en-US" sz="1400" dirty="0" smtClean="0"/>
              <a:t>对口专业协议保证对等课程学分转换</a:t>
            </a:r>
            <a:endParaRPr lang="en-US" sz="1400" dirty="0"/>
          </a:p>
        </p:txBody>
      </p:sp>
      <p:cxnSp>
        <p:nvCxnSpPr>
          <p:cNvPr id="21" name="Straight Connector 20"/>
          <p:cNvCxnSpPr>
            <a:stCxn id="5" idx="2"/>
            <a:endCxn id="7" idx="0"/>
          </p:cNvCxnSpPr>
          <p:nvPr/>
        </p:nvCxnSpPr>
        <p:spPr>
          <a:xfrm rot="5400000">
            <a:off x="1943100" y="2819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2"/>
            <a:endCxn id="10" idx="0"/>
          </p:cNvCxnSpPr>
          <p:nvPr/>
        </p:nvCxnSpPr>
        <p:spPr>
          <a:xfrm rot="5400000">
            <a:off x="1943100" y="4114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2"/>
            <a:endCxn id="8" idx="0"/>
          </p:cNvCxnSpPr>
          <p:nvPr/>
        </p:nvCxnSpPr>
        <p:spPr>
          <a:xfrm rot="5400000">
            <a:off x="6858000" y="2819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2"/>
            <a:endCxn id="11" idx="0"/>
          </p:cNvCxnSpPr>
          <p:nvPr/>
        </p:nvCxnSpPr>
        <p:spPr>
          <a:xfrm rot="5400000">
            <a:off x="6819900" y="41529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429000" y="4800600"/>
            <a:ext cx="381000"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638800" y="4800600"/>
            <a:ext cx="3810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Control </a:t>
            </a:r>
            <a:r>
              <a:rPr lang="zh-CN" altLang="en-US" sz="3600" dirty="0" smtClean="0">
                <a:solidFill>
                  <a:srgbClr val="002060"/>
                </a:solidFill>
              </a:rPr>
              <a:t>课程质量控制</a:t>
            </a:r>
            <a:endParaRPr lang="en-US" dirty="0">
              <a:solidFill>
                <a:srgbClr val="002060"/>
              </a:solidFill>
            </a:endParaRPr>
          </a:p>
        </p:txBody>
      </p:sp>
      <p:sp>
        <p:nvSpPr>
          <p:cNvPr id="3" name="Content Placeholder 2"/>
          <p:cNvSpPr>
            <a:spLocks noGrp="1"/>
          </p:cNvSpPr>
          <p:nvPr>
            <p:ph idx="1"/>
          </p:nvPr>
        </p:nvSpPr>
        <p:spPr>
          <a:xfrm>
            <a:off x="457200" y="1371600"/>
            <a:ext cx="8229600" cy="4525963"/>
          </a:xfrm>
        </p:spPr>
        <p:txBody>
          <a:bodyPr>
            <a:normAutofit/>
          </a:bodyPr>
          <a:lstStyle/>
          <a:p>
            <a:r>
              <a:rPr lang="en-US" sz="2800" dirty="0" smtClean="0"/>
              <a:t>Courses covered by articulation agreement</a:t>
            </a:r>
            <a:r>
              <a:rPr lang="zh-CN" altLang="en-US" sz="2800" dirty="0" smtClean="0"/>
              <a:t> </a:t>
            </a:r>
            <a:endParaRPr lang="en-US" altLang="zh-CN" sz="2800" dirty="0" smtClean="0"/>
          </a:p>
          <a:p>
            <a:pPr lvl="1">
              <a:spcBef>
                <a:spcPts val="0"/>
              </a:spcBef>
            </a:pPr>
            <a:r>
              <a:rPr lang="en-US" sz="2400" dirty="0" smtClean="0"/>
              <a:t>Use consistent course syllabus</a:t>
            </a:r>
            <a:endParaRPr lang="en-US" sz="2400" dirty="0" smtClean="0">
              <a:solidFill>
                <a:srgbClr val="002060"/>
              </a:solidFill>
            </a:endParaRPr>
          </a:p>
          <a:p>
            <a:pPr lvl="1">
              <a:spcBef>
                <a:spcPts val="0"/>
              </a:spcBef>
            </a:pPr>
            <a:r>
              <a:rPr lang="en-US" sz="2400" dirty="0" smtClean="0"/>
              <a:t>Use standard course design</a:t>
            </a:r>
            <a:endParaRPr lang="en-US" sz="2400" dirty="0" smtClean="0">
              <a:solidFill>
                <a:srgbClr val="002060"/>
              </a:solidFill>
            </a:endParaRPr>
          </a:p>
          <a:p>
            <a:pPr lvl="1">
              <a:spcBef>
                <a:spcPts val="0"/>
              </a:spcBef>
            </a:pPr>
            <a:r>
              <a:rPr lang="en-US" sz="2400" dirty="0" smtClean="0"/>
              <a:t>Use similar grading and assessment approach</a:t>
            </a:r>
            <a:r>
              <a:rPr lang="zh-CN" altLang="en-US" sz="2400" dirty="0" smtClean="0"/>
              <a:t> </a:t>
            </a:r>
            <a:endParaRPr lang="en-US" altLang="zh-CN" sz="2400" dirty="0" smtClean="0"/>
          </a:p>
          <a:p>
            <a:pPr lvl="1">
              <a:buNone/>
            </a:pPr>
            <a:r>
              <a:rPr lang="en-US" altLang="zh-CN" sz="2400" dirty="0" smtClean="0">
                <a:solidFill>
                  <a:srgbClr val="002060"/>
                </a:solidFill>
              </a:rPr>
              <a:t>	</a:t>
            </a:r>
            <a:r>
              <a:rPr lang="zh-CN" altLang="en-US" sz="2400" dirty="0" smtClean="0">
                <a:solidFill>
                  <a:srgbClr val="002060"/>
                </a:solidFill>
              </a:rPr>
              <a:t>转</a:t>
            </a:r>
            <a:r>
              <a:rPr lang="zh-CN" altLang="en-US" sz="2400" dirty="0" smtClean="0">
                <a:solidFill>
                  <a:srgbClr val="002060"/>
                </a:solidFill>
              </a:rPr>
              <a:t>学协议内的课程</a:t>
            </a:r>
            <a:r>
              <a:rPr lang="en-US" altLang="zh-CN" sz="2400" dirty="0" smtClean="0">
                <a:solidFill>
                  <a:srgbClr val="002060"/>
                </a:solidFill>
              </a:rPr>
              <a:t>, </a:t>
            </a:r>
            <a:r>
              <a:rPr lang="zh-CN" altLang="en-US" sz="2400" dirty="0" smtClean="0">
                <a:solidFill>
                  <a:srgbClr val="002060"/>
                </a:solidFill>
              </a:rPr>
              <a:t>双方使</a:t>
            </a:r>
            <a:r>
              <a:rPr lang="zh-CN" altLang="en-US" sz="2400" dirty="0" smtClean="0">
                <a:solidFill>
                  <a:srgbClr val="002060"/>
                </a:solidFill>
              </a:rPr>
              <a:t>用</a:t>
            </a:r>
            <a:r>
              <a:rPr lang="zh-CN" altLang="en-US" sz="2400" dirty="0" smtClean="0">
                <a:solidFill>
                  <a:srgbClr val="002060"/>
                </a:solidFill>
              </a:rPr>
              <a:t>一致的教学内</a:t>
            </a:r>
            <a:r>
              <a:rPr lang="zh-CN" altLang="en-US" sz="2400" dirty="0" smtClean="0">
                <a:solidFill>
                  <a:srgbClr val="002060"/>
                </a:solidFill>
              </a:rPr>
              <a:t>容</a:t>
            </a:r>
            <a:r>
              <a:rPr lang="en-US" altLang="zh-CN" sz="2400" dirty="0" smtClean="0">
                <a:solidFill>
                  <a:srgbClr val="002060"/>
                </a:solidFill>
              </a:rPr>
              <a:t>, </a:t>
            </a:r>
            <a:r>
              <a:rPr lang="zh-CN" altLang="en-US" sz="2400" dirty="0" smtClean="0">
                <a:solidFill>
                  <a:srgbClr val="002060"/>
                </a:solidFill>
              </a:rPr>
              <a:t>标</a:t>
            </a:r>
            <a:r>
              <a:rPr lang="zh-CN" altLang="en-US" sz="2400" dirty="0" smtClean="0">
                <a:solidFill>
                  <a:srgbClr val="002060"/>
                </a:solidFill>
              </a:rPr>
              <a:t>准的课程设</a:t>
            </a:r>
            <a:r>
              <a:rPr lang="zh-CN" altLang="en-US" sz="2400" dirty="0" smtClean="0">
                <a:solidFill>
                  <a:srgbClr val="002060"/>
                </a:solidFill>
              </a:rPr>
              <a:t>计</a:t>
            </a:r>
            <a:r>
              <a:rPr lang="en-US" altLang="zh-CN" sz="2400" dirty="0" smtClean="0">
                <a:solidFill>
                  <a:srgbClr val="002060"/>
                </a:solidFill>
              </a:rPr>
              <a:t>, </a:t>
            </a:r>
            <a:r>
              <a:rPr lang="zh-CN" altLang="en-US" sz="2400" dirty="0" smtClean="0">
                <a:solidFill>
                  <a:srgbClr val="002060"/>
                </a:solidFill>
              </a:rPr>
              <a:t>相</a:t>
            </a:r>
            <a:r>
              <a:rPr lang="zh-CN" altLang="en-US" sz="2400" dirty="0" smtClean="0">
                <a:solidFill>
                  <a:srgbClr val="002060"/>
                </a:solidFill>
              </a:rPr>
              <a:t>似的评</a:t>
            </a:r>
            <a:r>
              <a:rPr lang="zh-CN" altLang="en-US" sz="2400" dirty="0" smtClean="0">
                <a:solidFill>
                  <a:srgbClr val="002060"/>
                </a:solidFill>
              </a:rPr>
              <a:t>估</a:t>
            </a:r>
            <a:r>
              <a:rPr lang="zh-CN" altLang="en-US" sz="2400" dirty="0" smtClean="0">
                <a:solidFill>
                  <a:srgbClr val="002060"/>
                </a:solidFill>
              </a:rPr>
              <a:t>标</a:t>
            </a:r>
            <a:r>
              <a:rPr lang="zh-CN" altLang="en-US" sz="2400" dirty="0" smtClean="0">
                <a:solidFill>
                  <a:srgbClr val="002060"/>
                </a:solidFill>
              </a:rPr>
              <a:t>准</a:t>
            </a:r>
            <a:endParaRPr lang="en-US" sz="2400" dirty="0" smtClean="0">
              <a:solidFill>
                <a:srgbClr val="002060"/>
              </a:solidFill>
            </a:endParaRPr>
          </a:p>
          <a:p>
            <a:r>
              <a:rPr lang="en-US" sz="2800" dirty="0" smtClean="0"/>
              <a:t>Special courses outside an articulation agreement</a:t>
            </a:r>
          </a:p>
          <a:p>
            <a:pPr lvl="1"/>
            <a:r>
              <a:rPr lang="en-US" sz="2400" dirty="0" smtClean="0"/>
              <a:t>Reviewed by program faculty and grant course equivalency</a:t>
            </a:r>
          </a:p>
          <a:p>
            <a:pPr lvl="1">
              <a:buNone/>
            </a:pPr>
            <a:r>
              <a:rPr lang="en-US" altLang="zh-CN" sz="2400" dirty="0" smtClean="0"/>
              <a:t>	</a:t>
            </a:r>
            <a:r>
              <a:rPr lang="zh-CN" altLang="en-US" sz="2400" dirty="0" smtClean="0">
                <a:solidFill>
                  <a:srgbClr val="002060"/>
                </a:solidFill>
              </a:rPr>
              <a:t>转</a:t>
            </a:r>
            <a:r>
              <a:rPr lang="zh-CN" altLang="en-US" sz="2400" dirty="0" smtClean="0">
                <a:solidFill>
                  <a:srgbClr val="002060"/>
                </a:solidFill>
              </a:rPr>
              <a:t>学协议以外的特殊课</a:t>
            </a:r>
            <a:r>
              <a:rPr lang="zh-CN" altLang="en-US" sz="2400" dirty="0" smtClean="0">
                <a:solidFill>
                  <a:srgbClr val="002060"/>
                </a:solidFill>
              </a:rPr>
              <a:t>程又具体专业的教授按个案进行评估并确认相应的对等课程</a:t>
            </a: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297363"/>
          </a:xfrm>
        </p:spPr>
        <p:txBody>
          <a:bodyPr>
            <a:normAutofit/>
          </a:bodyPr>
          <a:lstStyle/>
          <a:p>
            <a:pPr algn="ctr">
              <a:buNone/>
            </a:pPr>
            <a:r>
              <a:rPr lang="en-US" altLang="zh-CN" sz="4000" dirty="0" smtClean="0">
                <a:solidFill>
                  <a:srgbClr val="002060"/>
                </a:solidFill>
              </a:rPr>
              <a:t>(</a:t>
            </a:r>
            <a:r>
              <a:rPr lang="zh-CN" altLang="en-US" sz="4000" dirty="0" smtClean="0">
                <a:solidFill>
                  <a:srgbClr val="002060"/>
                </a:solidFill>
              </a:rPr>
              <a:t>三</a:t>
            </a:r>
            <a:r>
              <a:rPr lang="en-US" altLang="zh-CN" sz="4000" dirty="0" smtClean="0">
                <a:solidFill>
                  <a:srgbClr val="002060"/>
                </a:solidFill>
              </a:rPr>
              <a:t>) </a:t>
            </a:r>
            <a:r>
              <a:rPr lang="zh-CN" altLang="en-US" sz="4000" dirty="0" smtClean="0">
                <a:solidFill>
                  <a:srgbClr val="002060"/>
                </a:solidFill>
              </a:rPr>
              <a:t>转学合作的效益</a:t>
            </a:r>
            <a:endParaRPr lang="en-US" altLang="zh-CN" sz="4000" dirty="0" smtClean="0">
              <a:solidFill>
                <a:srgbClr val="002060"/>
              </a:solidFill>
            </a:endParaRPr>
          </a:p>
          <a:p>
            <a:pPr algn="ctr">
              <a:buNone/>
            </a:pPr>
            <a:endParaRPr lang="en-US" altLang="zh-CN" sz="1000" dirty="0" smtClean="0">
              <a:solidFill>
                <a:srgbClr val="002060"/>
              </a:solidFill>
            </a:endParaRPr>
          </a:p>
          <a:p>
            <a:pPr algn="ctr">
              <a:buNone/>
            </a:pPr>
            <a:r>
              <a:rPr lang="en-US" sz="4000" dirty="0" smtClean="0">
                <a:solidFill>
                  <a:srgbClr val="002060"/>
                </a:solidFill>
              </a:rPr>
              <a:t>(III) Benefits</a:t>
            </a:r>
            <a:endParaRPr lang="en-US" sz="4000" dirty="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Forms of Partnership </a:t>
            </a:r>
            <a:r>
              <a:rPr lang="zh-CN" altLang="en-US" sz="3600" dirty="0" smtClean="0">
                <a:solidFill>
                  <a:schemeClr val="tx2">
                    <a:lumMod val="75000"/>
                  </a:schemeClr>
                </a:solidFill>
              </a:rPr>
              <a:t>合作方式多样化</a:t>
            </a:r>
            <a:endParaRPr lang="en-US" sz="3600" dirty="0">
              <a:solidFill>
                <a:schemeClr val="tx2">
                  <a:lumMod val="75000"/>
                </a:schemeClr>
              </a:solidFill>
            </a:endParaRPr>
          </a:p>
        </p:txBody>
      </p:sp>
      <p:sp>
        <p:nvSpPr>
          <p:cNvPr id="3" name="Content Placeholder 2"/>
          <p:cNvSpPr>
            <a:spLocks noGrp="1"/>
          </p:cNvSpPr>
          <p:nvPr>
            <p:ph idx="1"/>
          </p:nvPr>
        </p:nvSpPr>
        <p:spPr>
          <a:xfrm>
            <a:off x="381000" y="1371600"/>
            <a:ext cx="8305800" cy="4525963"/>
          </a:xfrm>
        </p:spPr>
        <p:txBody>
          <a:bodyPr>
            <a:normAutofit/>
          </a:bodyPr>
          <a:lstStyle/>
          <a:p>
            <a:pPr>
              <a:spcBef>
                <a:spcPts val="0"/>
              </a:spcBef>
            </a:pPr>
            <a:r>
              <a:rPr lang="en-US" sz="2800" dirty="0" smtClean="0"/>
              <a:t>2     4-year transfer agreement </a:t>
            </a:r>
            <a:r>
              <a:rPr lang="zh-CN" altLang="en-US" sz="2400" dirty="0" smtClean="0">
                <a:solidFill>
                  <a:schemeClr val="tx2">
                    <a:lumMod val="75000"/>
                  </a:schemeClr>
                </a:solidFill>
              </a:rPr>
              <a:t>专科</a:t>
            </a:r>
            <a:r>
              <a:rPr lang="en-US" altLang="zh-CN" sz="2400" dirty="0" smtClean="0">
                <a:solidFill>
                  <a:schemeClr val="tx2">
                    <a:lumMod val="75000"/>
                  </a:schemeClr>
                </a:solidFill>
              </a:rPr>
              <a:t>-</a:t>
            </a:r>
            <a:r>
              <a:rPr lang="zh-CN" altLang="en-US" sz="2400" dirty="0" smtClean="0">
                <a:solidFill>
                  <a:schemeClr val="tx2">
                    <a:lumMod val="75000"/>
                  </a:schemeClr>
                </a:solidFill>
              </a:rPr>
              <a:t>大学之间转学协议</a:t>
            </a:r>
            <a:endParaRPr lang="en-US" sz="2400" dirty="0" smtClean="0">
              <a:solidFill>
                <a:schemeClr val="tx2">
                  <a:lumMod val="75000"/>
                </a:schemeClr>
              </a:solidFill>
            </a:endParaRPr>
          </a:p>
          <a:p>
            <a:pPr>
              <a:spcBef>
                <a:spcPts val="0"/>
              </a:spcBef>
            </a:pPr>
            <a:r>
              <a:rPr lang="en-US" sz="2800" dirty="0" smtClean="0"/>
              <a:t>University centers located on 2-year campuses</a:t>
            </a:r>
          </a:p>
          <a:p>
            <a:pPr>
              <a:spcBef>
                <a:spcPts val="0"/>
              </a:spcBef>
              <a:buNone/>
            </a:pPr>
            <a:r>
              <a:rPr lang="en-US" sz="2800" dirty="0" smtClean="0"/>
              <a:t>		</a:t>
            </a:r>
            <a:r>
              <a:rPr lang="zh-CN" altLang="en-US" sz="2400" dirty="0" smtClean="0">
                <a:solidFill>
                  <a:schemeClr val="tx2">
                    <a:lumMod val="75000"/>
                  </a:schemeClr>
                </a:solidFill>
              </a:rPr>
              <a:t>大学在社区学院建立大学中心</a:t>
            </a:r>
            <a:endParaRPr lang="en-US" sz="2400" dirty="0" smtClean="0">
              <a:solidFill>
                <a:schemeClr val="tx2">
                  <a:lumMod val="75000"/>
                </a:schemeClr>
              </a:solidFill>
            </a:endParaRPr>
          </a:p>
          <a:p>
            <a:pPr>
              <a:spcBef>
                <a:spcPts val="0"/>
              </a:spcBef>
            </a:pPr>
            <a:r>
              <a:rPr lang="en-US" sz="2800" dirty="0" smtClean="0"/>
              <a:t>2-year colleges offer programs on 4-year campuses</a:t>
            </a:r>
          </a:p>
          <a:p>
            <a:pPr>
              <a:spcBef>
                <a:spcPts val="0"/>
              </a:spcBef>
              <a:buNone/>
            </a:pPr>
            <a:r>
              <a:rPr lang="en-US" sz="2800" dirty="0" smtClean="0"/>
              <a:t>		</a:t>
            </a:r>
            <a:r>
              <a:rPr lang="zh-CN" altLang="en-US" sz="2400" dirty="0" smtClean="0">
                <a:solidFill>
                  <a:schemeClr val="tx2">
                    <a:lumMod val="75000"/>
                  </a:schemeClr>
                </a:solidFill>
              </a:rPr>
              <a:t>社区学院借用大学的设施办专科班</a:t>
            </a:r>
            <a:endParaRPr lang="en-US" sz="2400" dirty="0" smtClean="0">
              <a:solidFill>
                <a:schemeClr val="tx2">
                  <a:lumMod val="75000"/>
                </a:schemeClr>
              </a:solidFill>
            </a:endParaRPr>
          </a:p>
          <a:p>
            <a:pPr>
              <a:spcBef>
                <a:spcPts val="0"/>
              </a:spcBef>
            </a:pPr>
            <a:r>
              <a:rPr lang="en-US" sz="2800" dirty="0" smtClean="0"/>
              <a:t>Dual admissions</a:t>
            </a:r>
            <a:r>
              <a:rPr lang="zh-CN" altLang="en-US" sz="2800" dirty="0" smtClean="0"/>
              <a:t> </a:t>
            </a:r>
            <a:r>
              <a:rPr lang="zh-CN" altLang="en-US" sz="2400" dirty="0" smtClean="0">
                <a:solidFill>
                  <a:schemeClr val="tx2">
                    <a:lumMod val="75000"/>
                  </a:schemeClr>
                </a:solidFill>
              </a:rPr>
              <a:t>社区学院和大学同时录取学生</a:t>
            </a:r>
            <a:endParaRPr lang="en-US" sz="2400" dirty="0" smtClean="0">
              <a:solidFill>
                <a:schemeClr val="tx2">
                  <a:lumMod val="75000"/>
                </a:schemeClr>
              </a:solidFill>
            </a:endParaRPr>
          </a:p>
          <a:p>
            <a:pPr>
              <a:spcBef>
                <a:spcPts val="0"/>
              </a:spcBef>
            </a:pPr>
            <a:r>
              <a:rPr lang="en-US" sz="2800" dirty="0" smtClean="0"/>
              <a:t>Dual registration</a:t>
            </a:r>
            <a:r>
              <a:rPr lang="zh-CN" altLang="en-US" sz="2800" dirty="0" smtClean="0"/>
              <a:t> </a:t>
            </a:r>
            <a:r>
              <a:rPr lang="zh-CN" altLang="en-US" sz="2400" dirty="0" smtClean="0">
                <a:solidFill>
                  <a:schemeClr val="tx2">
                    <a:lumMod val="75000"/>
                  </a:schemeClr>
                </a:solidFill>
              </a:rPr>
              <a:t>学生同时在社区学院和大学注课</a:t>
            </a:r>
            <a:endParaRPr lang="en-US" sz="2400" dirty="0" smtClean="0">
              <a:solidFill>
                <a:schemeClr val="tx2">
                  <a:lumMod val="75000"/>
                </a:schemeClr>
              </a:solidFill>
            </a:endParaRPr>
          </a:p>
          <a:p>
            <a:pPr>
              <a:spcBef>
                <a:spcPts val="0"/>
              </a:spcBef>
            </a:pPr>
            <a:r>
              <a:rPr lang="en-US" sz="2800" dirty="0" smtClean="0"/>
              <a:t>4     2-year reversed transfer agreement</a:t>
            </a:r>
          </a:p>
          <a:p>
            <a:pPr>
              <a:spcBef>
                <a:spcPts val="0"/>
              </a:spcBef>
              <a:buNone/>
            </a:pPr>
            <a:r>
              <a:rPr lang="en-US" altLang="zh-CN" sz="2800" dirty="0" smtClean="0"/>
              <a:t>		</a:t>
            </a:r>
            <a:r>
              <a:rPr lang="zh-CN" altLang="en-US" sz="2400" dirty="0" smtClean="0">
                <a:solidFill>
                  <a:schemeClr val="tx2">
                    <a:lumMod val="75000"/>
                  </a:schemeClr>
                </a:solidFill>
              </a:rPr>
              <a:t>大学</a:t>
            </a:r>
            <a:r>
              <a:rPr lang="en-US" altLang="zh-CN" sz="2400" dirty="0" smtClean="0">
                <a:solidFill>
                  <a:schemeClr val="tx2">
                    <a:lumMod val="75000"/>
                  </a:schemeClr>
                </a:solidFill>
              </a:rPr>
              <a:t>-</a:t>
            </a:r>
            <a:r>
              <a:rPr lang="zh-CN" altLang="en-US" sz="2400" dirty="0" smtClean="0">
                <a:solidFill>
                  <a:schemeClr val="tx2">
                    <a:lumMod val="75000"/>
                  </a:schemeClr>
                </a:solidFill>
              </a:rPr>
              <a:t>专科之间的反向转学协议</a:t>
            </a:r>
            <a:endParaRPr lang="en-US" sz="2400" dirty="0" smtClean="0">
              <a:solidFill>
                <a:schemeClr val="tx2">
                  <a:lumMod val="75000"/>
                </a:schemeClr>
              </a:solidFill>
            </a:endParaRPr>
          </a:p>
          <a:p>
            <a:pPr>
              <a:spcBef>
                <a:spcPts val="0"/>
              </a:spcBef>
              <a:buNone/>
            </a:pPr>
            <a:endParaRPr lang="en-US" sz="2800" dirty="0"/>
          </a:p>
        </p:txBody>
      </p:sp>
      <p:sp>
        <p:nvSpPr>
          <p:cNvPr id="4" name="Slide Number Placeholder 3"/>
          <p:cNvSpPr>
            <a:spLocks noGrp="1"/>
          </p:cNvSpPr>
          <p:nvPr>
            <p:ph type="sldNum" sz="quarter" idx="12"/>
          </p:nvPr>
        </p:nvSpPr>
        <p:spPr/>
        <p:txBody>
          <a:bodyPr/>
          <a:lstStyle/>
          <a:p>
            <a:fld id="{AC306532-70F5-455A-9A91-A15926BB2861}" type="slidenum">
              <a:rPr lang="en-US" smtClean="0"/>
              <a:pPr/>
              <a:t>2</a:t>
            </a:fld>
            <a:endParaRPr lang="en-US"/>
          </a:p>
        </p:txBody>
      </p:sp>
      <p:cxnSp>
        <p:nvCxnSpPr>
          <p:cNvPr id="6" name="Straight Arrow Connector 5"/>
          <p:cNvCxnSpPr/>
          <p:nvPr/>
        </p:nvCxnSpPr>
        <p:spPr>
          <a:xfrm>
            <a:off x="1066800" y="1676400"/>
            <a:ext cx="304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066800" y="4648200"/>
            <a:ext cx="304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Benefits for Students </a:t>
            </a:r>
            <a:r>
              <a:rPr lang="zh-CN" altLang="en-US" dirty="0" smtClean="0">
                <a:solidFill>
                  <a:srgbClr val="002060"/>
                </a:solidFill>
              </a:rPr>
              <a:t>学生直接受益</a:t>
            </a:r>
            <a:endParaRPr lang="en-US" dirty="0">
              <a:solidFill>
                <a:srgbClr val="002060"/>
              </a:solidFill>
            </a:endParaRPr>
          </a:p>
        </p:txBody>
      </p:sp>
      <p:sp>
        <p:nvSpPr>
          <p:cNvPr id="3" name="Content Placeholder 2"/>
          <p:cNvSpPr>
            <a:spLocks noGrp="1"/>
          </p:cNvSpPr>
          <p:nvPr>
            <p:ph idx="1"/>
          </p:nvPr>
        </p:nvSpPr>
        <p:spPr>
          <a:xfrm>
            <a:off x="457200" y="1295400"/>
            <a:ext cx="8229600" cy="4525963"/>
          </a:xfrm>
        </p:spPr>
        <p:txBody>
          <a:bodyPr>
            <a:normAutofit/>
          </a:bodyPr>
          <a:lstStyle/>
          <a:p>
            <a:r>
              <a:rPr lang="en-US" dirty="0" smtClean="0"/>
              <a:t>Save cost </a:t>
            </a:r>
            <a:r>
              <a:rPr lang="zh-CN" altLang="en-US" sz="2800" dirty="0" smtClean="0">
                <a:solidFill>
                  <a:srgbClr val="002060"/>
                </a:solidFill>
              </a:rPr>
              <a:t>节约大笔学杂费</a:t>
            </a:r>
            <a:endParaRPr lang="en-US" dirty="0" smtClean="0">
              <a:solidFill>
                <a:srgbClr val="002060"/>
              </a:solidFill>
            </a:endParaRPr>
          </a:p>
          <a:p>
            <a:r>
              <a:rPr lang="en-US" dirty="0" smtClean="0"/>
              <a:t>Provide a clear roadmap for students</a:t>
            </a:r>
            <a:r>
              <a:rPr lang="zh-CN" altLang="en-US" dirty="0" smtClean="0"/>
              <a:t> </a:t>
            </a:r>
            <a:r>
              <a:rPr lang="zh-CN" altLang="en-US" sz="2800" dirty="0" smtClean="0">
                <a:solidFill>
                  <a:srgbClr val="002060"/>
                </a:solidFill>
              </a:rPr>
              <a:t>为很多学生提供一条清晰的发展途径</a:t>
            </a:r>
            <a:endParaRPr lang="en-US" dirty="0" smtClean="0">
              <a:solidFill>
                <a:srgbClr val="002060"/>
              </a:solidFill>
            </a:endParaRPr>
          </a:p>
          <a:p>
            <a:r>
              <a:rPr lang="en-US" dirty="0" smtClean="0"/>
              <a:t>Provide more educational opportunities  </a:t>
            </a:r>
            <a:r>
              <a:rPr lang="zh-CN" altLang="en-US" sz="2800" dirty="0" smtClean="0">
                <a:solidFill>
                  <a:srgbClr val="002060"/>
                </a:solidFill>
              </a:rPr>
              <a:t>提供更多的教育机会</a:t>
            </a:r>
            <a:endParaRPr lang="en-US" sz="2800" dirty="0" smtClean="0">
              <a:solidFill>
                <a:srgbClr val="002060"/>
              </a:solidFill>
            </a:endParaRPr>
          </a:p>
          <a:p>
            <a:r>
              <a:rPr lang="en-US" dirty="0" smtClean="0"/>
              <a:t>Build a career ladder</a:t>
            </a:r>
            <a:r>
              <a:rPr lang="zh-CN" altLang="en-US" dirty="0" smtClean="0"/>
              <a:t> </a:t>
            </a:r>
            <a:r>
              <a:rPr lang="zh-CN" altLang="en-US" sz="2800" dirty="0" smtClean="0">
                <a:solidFill>
                  <a:srgbClr val="002060"/>
                </a:solidFill>
              </a:rPr>
              <a:t>成为很多学生打造职业生涯的一部分</a:t>
            </a:r>
            <a:endParaRPr lang="en-US" sz="2800" dirty="0" smtClean="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685800"/>
          <a:ext cx="8305800" cy="4876796"/>
        </p:xfrm>
        <a:graphic>
          <a:graphicData uri="http://schemas.openxmlformats.org/drawingml/2006/table">
            <a:tbl>
              <a:tblPr firstRow="1" bandRow="1">
                <a:tableStyleId>{F5AB1C69-6EDB-4FF4-983F-18BD219EF322}</a:tableStyleId>
              </a:tblPr>
              <a:tblGrid>
                <a:gridCol w="8305800"/>
              </a:tblGrid>
              <a:tr h="1064388">
                <a:tc>
                  <a:txBody>
                    <a:bodyPr/>
                    <a:lstStyle/>
                    <a:p>
                      <a:pPr algn="ctr"/>
                      <a:r>
                        <a:rPr lang="en-US" sz="1800" dirty="0" smtClean="0"/>
                        <a:t>Estimated Cost Savings with the</a:t>
                      </a:r>
                      <a:r>
                        <a:rPr lang="en-US" sz="1800" baseline="0" dirty="0" smtClean="0"/>
                        <a:t> </a:t>
                      </a:r>
                      <a:r>
                        <a:rPr lang="en-US" sz="1800" dirty="0" smtClean="0"/>
                        <a:t>Articulation Agreement </a:t>
                      </a:r>
                    </a:p>
                    <a:p>
                      <a:pPr algn="ctr"/>
                      <a:r>
                        <a:rPr lang="en-US" sz="1800" dirty="0" smtClean="0"/>
                        <a:t>between Schoolcraft College and EMU</a:t>
                      </a:r>
                    </a:p>
                    <a:p>
                      <a:pPr algn="ctr"/>
                      <a:r>
                        <a:rPr lang="zh-CN" altLang="en-US" sz="2400" dirty="0" smtClean="0"/>
                        <a:t>估算节省学费支出的一个案例</a:t>
                      </a:r>
                      <a:endParaRPr lang="en-US" sz="2400" dirty="0"/>
                    </a:p>
                  </a:txBody>
                  <a:tcPr/>
                </a:tc>
              </a:tr>
              <a:tr h="476551">
                <a:tc>
                  <a:txBody>
                    <a:bodyPr/>
                    <a:lstStyle/>
                    <a:p>
                      <a:pPr algn="ctr"/>
                      <a:r>
                        <a:rPr kumimoji="0" lang="en-US" sz="1800" kern="1200" dirty="0" smtClean="0"/>
                        <a:t>Without an Articulation Agreement </a:t>
                      </a:r>
                      <a:r>
                        <a:rPr kumimoji="0" lang="zh-CN" altLang="en-US" sz="1800" kern="1200" dirty="0" smtClean="0">
                          <a:solidFill>
                            <a:srgbClr val="002060"/>
                          </a:solidFill>
                        </a:rPr>
                        <a:t>直接进入东密大</a:t>
                      </a:r>
                      <a:endParaRPr lang="en-US" sz="1800" dirty="0">
                        <a:solidFill>
                          <a:srgbClr val="002060"/>
                        </a:solidFill>
                      </a:endParaRPr>
                    </a:p>
                  </a:txBody>
                  <a:tcPr>
                    <a:solidFill>
                      <a:schemeClr val="accent6">
                        <a:lumMod val="40000"/>
                        <a:lumOff val="60000"/>
                      </a:schemeClr>
                    </a:solidFill>
                  </a:tcPr>
                </a:tc>
              </a:tr>
              <a:tr h="476551">
                <a:tc>
                  <a:txBody>
                    <a:bodyPr/>
                    <a:lstStyle/>
                    <a:p>
                      <a:r>
                        <a:rPr kumimoji="0" lang="en-US" sz="1800" kern="1200" dirty="0" smtClean="0"/>
                        <a:t>124 credit hours at EMU @$276 - $330 per credit hour</a:t>
                      </a:r>
                      <a:r>
                        <a:rPr kumimoji="0" lang="zh-CN" altLang="en-US" sz="1800" kern="1200" dirty="0" smtClean="0">
                          <a:solidFill>
                            <a:srgbClr val="002060"/>
                          </a:solidFill>
                        </a:rPr>
                        <a:t>学费总支出 </a:t>
                      </a:r>
                      <a:r>
                        <a:rPr kumimoji="0" lang="en-US" sz="1800" kern="1200" dirty="0" smtClean="0"/>
                        <a:t>               $35,820 </a:t>
                      </a:r>
                      <a:endParaRPr lang="en-US" sz="1800" dirty="0"/>
                    </a:p>
                  </a:txBody>
                  <a:tcPr>
                    <a:solidFill>
                      <a:schemeClr val="accent6">
                        <a:lumMod val="40000"/>
                        <a:lumOff val="60000"/>
                      </a:schemeClr>
                    </a:solidFill>
                  </a:tcPr>
                </a:tc>
              </a:tr>
              <a:tr h="476551">
                <a:tc>
                  <a:txBody>
                    <a:bodyPr/>
                    <a:lstStyle/>
                    <a:p>
                      <a:pPr algn="ctr"/>
                      <a:r>
                        <a:rPr kumimoji="0" lang="en-US" sz="1800" kern="1200" dirty="0" smtClean="0"/>
                        <a:t>With an Articulation Agreement  </a:t>
                      </a:r>
                      <a:r>
                        <a:rPr kumimoji="0" lang="zh-CN" altLang="en-US" sz="1800" kern="1200" dirty="0" smtClean="0">
                          <a:solidFill>
                            <a:srgbClr val="002060"/>
                          </a:solidFill>
                        </a:rPr>
                        <a:t>先到</a:t>
                      </a:r>
                      <a:r>
                        <a:rPr lang="en-US" sz="1800" dirty="0" smtClean="0">
                          <a:solidFill>
                            <a:srgbClr val="002060"/>
                          </a:solidFill>
                        </a:rPr>
                        <a:t>Schoolcraft</a:t>
                      </a:r>
                      <a:r>
                        <a:rPr kumimoji="0" lang="zh-CN" altLang="en-US" sz="1800" kern="1200" dirty="0" smtClean="0">
                          <a:solidFill>
                            <a:srgbClr val="002060"/>
                          </a:solidFill>
                        </a:rPr>
                        <a:t>社区学院然后转入东密大</a:t>
                      </a:r>
                      <a:endParaRPr lang="en-US" sz="1800" dirty="0">
                        <a:solidFill>
                          <a:srgbClr val="002060"/>
                        </a:solidFill>
                      </a:endParaRPr>
                    </a:p>
                  </a:txBody>
                  <a:tcPr>
                    <a:solidFill>
                      <a:schemeClr val="accent4">
                        <a:lumMod val="40000"/>
                        <a:lumOff val="60000"/>
                      </a:schemeClr>
                    </a:solidFill>
                  </a:tcPr>
                </a:tc>
              </a:tr>
              <a:tr h="476551">
                <a:tc>
                  <a:txBody>
                    <a:bodyPr/>
                    <a:lstStyle/>
                    <a:p>
                      <a:r>
                        <a:rPr kumimoji="0" lang="en-US" sz="1800" kern="1200" dirty="0" smtClean="0"/>
                        <a:t>94 credit hours at Schoolcraft @$81 per credit hour </a:t>
                      </a:r>
                      <a:r>
                        <a:rPr kumimoji="0" lang="zh-CN" altLang="en-US" sz="1800" kern="1200" dirty="0" smtClean="0">
                          <a:solidFill>
                            <a:srgbClr val="002060"/>
                          </a:solidFill>
                        </a:rPr>
                        <a:t>最多转</a:t>
                      </a:r>
                      <a:r>
                        <a:rPr kumimoji="0" lang="en-US" altLang="zh-CN" sz="1800" kern="1200" dirty="0" smtClean="0">
                          <a:solidFill>
                            <a:srgbClr val="002060"/>
                          </a:solidFill>
                        </a:rPr>
                        <a:t>94</a:t>
                      </a:r>
                      <a:r>
                        <a:rPr kumimoji="0" lang="zh-CN" altLang="en-US" sz="1800" kern="1200" dirty="0" smtClean="0">
                          <a:solidFill>
                            <a:srgbClr val="002060"/>
                          </a:solidFill>
                        </a:rPr>
                        <a:t>学分</a:t>
                      </a:r>
                      <a:r>
                        <a:rPr kumimoji="0" lang="en-US" sz="1800" kern="1200" dirty="0" smtClean="0"/>
                        <a:t>	</a:t>
                      </a:r>
                      <a:r>
                        <a:rPr kumimoji="0" lang="zh-CN" altLang="en-US" sz="1800" kern="1200" baseline="0" dirty="0" smtClean="0"/>
                        <a:t>           </a:t>
                      </a:r>
                      <a:r>
                        <a:rPr kumimoji="0" lang="en-US" sz="1800" kern="1200" dirty="0" smtClean="0"/>
                        <a:t>    </a:t>
                      </a:r>
                      <a:r>
                        <a:rPr kumimoji="0" lang="en-US" sz="1800" i="1" kern="1200" dirty="0" smtClean="0"/>
                        <a:t>$7,614</a:t>
                      </a:r>
                      <a:endParaRPr kumimoji="0" lang="en-US" sz="1800" i="1" kern="1200" dirty="0" smtClean="0">
                        <a:solidFill>
                          <a:schemeClr val="dk1"/>
                        </a:solidFill>
                        <a:latin typeface="+mn-lt"/>
                        <a:ea typeface="+mn-ea"/>
                        <a:cs typeface="+mn-cs"/>
                      </a:endParaRPr>
                    </a:p>
                  </a:txBody>
                  <a:tcPr>
                    <a:solidFill>
                      <a:schemeClr val="accent4">
                        <a:lumMod val="40000"/>
                        <a:lumOff val="60000"/>
                      </a:schemeClr>
                    </a:solidFill>
                  </a:tcPr>
                </a:tc>
              </a:tr>
              <a:tr h="476551">
                <a:tc>
                  <a:txBody>
                    <a:bodyPr/>
                    <a:lstStyle/>
                    <a:p>
                      <a:r>
                        <a:rPr kumimoji="0" lang="en-US" sz="1800" kern="1200" dirty="0" smtClean="0"/>
                        <a:t>30 credit hours at EMU @$276 - $330 per credit hour</a:t>
                      </a:r>
                      <a:r>
                        <a:rPr kumimoji="0" lang="zh-CN" altLang="en-US" sz="1800" kern="1200" baseline="0" dirty="0" smtClean="0"/>
                        <a:t> </a:t>
                      </a:r>
                      <a:r>
                        <a:rPr kumimoji="0" lang="zh-CN" altLang="en-US" sz="1800" kern="1200" baseline="0" dirty="0" smtClean="0">
                          <a:solidFill>
                            <a:srgbClr val="002060"/>
                          </a:solidFill>
                        </a:rPr>
                        <a:t>在</a:t>
                      </a:r>
                      <a:r>
                        <a:rPr kumimoji="0" lang="en-US" altLang="zh-CN" sz="1800" kern="1200" baseline="0" dirty="0" smtClean="0">
                          <a:solidFill>
                            <a:srgbClr val="002060"/>
                          </a:solidFill>
                        </a:rPr>
                        <a:t>EMU</a:t>
                      </a:r>
                      <a:r>
                        <a:rPr kumimoji="0" lang="zh-CN" altLang="en-US" sz="1800" kern="1200" baseline="0" dirty="0" smtClean="0">
                          <a:solidFill>
                            <a:srgbClr val="002060"/>
                          </a:solidFill>
                        </a:rPr>
                        <a:t>选</a:t>
                      </a:r>
                      <a:r>
                        <a:rPr kumimoji="0" lang="en-US" altLang="zh-CN" sz="1800" kern="1200" baseline="0" dirty="0" smtClean="0">
                          <a:solidFill>
                            <a:srgbClr val="002060"/>
                          </a:solidFill>
                        </a:rPr>
                        <a:t>30</a:t>
                      </a:r>
                      <a:r>
                        <a:rPr kumimoji="0" lang="zh-CN" altLang="en-US" sz="1800" kern="1200" baseline="0" dirty="0" smtClean="0">
                          <a:solidFill>
                            <a:srgbClr val="002060"/>
                          </a:solidFill>
                        </a:rPr>
                        <a:t>学分</a:t>
                      </a:r>
                      <a:r>
                        <a:rPr kumimoji="0" lang="en-US" sz="1800" kern="1200" baseline="0" dirty="0" smtClean="0">
                          <a:solidFill>
                            <a:srgbClr val="002060"/>
                          </a:solidFill>
                        </a:rPr>
                        <a:t>           </a:t>
                      </a:r>
                      <a:r>
                        <a:rPr kumimoji="0" lang="en-US" sz="1800" i="1" kern="1200" dirty="0" smtClean="0"/>
                        <a:t>$9,260 </a:t>
                      </a:r>
                      <a:endParaRPr kumimoji="0" lang="en-US" sz="1800" i="1" kern="1200" dirty="0" smtClean="0">
                        <a:solidFill>
                          <a:schemeClr val="dk1"/>
                        </a:solidFill>
                        <a:latin typeface="+mn-lt"/>
                        <a:ea typeface="+mn-ea"/>
                        <a:cs typeface="+mn-cs"/>
                      </a:endParaRPr>
                    </a:p>
                  </a:txBody>
                  <a:tcPr>
                    <a:solidFill>
                      <a:schemeClr val="accent4">
                        <a:lumMod val="40000"/>
                        <a:lumOff val="60000"/>
                      </a:schemeClr>
                    </a:solidFill>
                  </a:tcPr>
                </a:tc>
              </a:tr>
              <a:tr h="476551">
                <a:tc>
                  <a:txBody>
                    <a:bodyPr/>
                    <a:lstStyle/>
                    <a:p>
                      <a:r>
                        <a:rPr kumimoji="0" lang="en-US" sz="1800" kern="1200" dirty="0" smtClean="0"/>
                        <a:t>Total Cost (Schoolcraft College + EMU) 	</a:t>
                      </a:r>
                      <a:r>
                        <a:rPr kumimoji="0" lang="zh-CN" altLang="en-US" sz="1800" kern="1200" dirty="0" smtClean="0">
                          <a:solidFill>
                            <a:srgbClr val="002060"/>
                          </a:solidFill>
                        </a:rPr>
                        <a:t>学费总支出 </a:t>
                      </a:r>
                      <a:r>
                        <a:rPr kumimoji="0" lang="en-US" sz="1800" kern="1200" dirty="0" smtClean="0">
                          <a:solidFill>
                            <a:srgbClr val="002060"/>
                          </a:solidFill>
                        </a:rPr>
                        <a:t>                                           </a:t>
                      </a:r>
                      <a:r>
                        <a:rPr kumimoji="0" lang="en-US" sz="1800" kern="1200" dirty="0" smtClean="0"/>
                        <a:t>$16,880 </a:t>
                      </a:r>
                      <a:endParaRPr lang="en-US" sz="1800" dirty="0"/>
                    </a:p>
                  </a:txBody>
                  <a:tcPr>
                    <a:solidFill>
                      <a:schemeClr val="accent4">
                        <a:lumMod val="40000"/>
                        <a:lumOff val="60000"/>
                      </a:schemeClr>
                    </a:solidFill>
                  </a:tcPr>
                </a:tc>
              </a:tr>
              <a:tr h="476551">
                <a:tc>
                  <a:txBody>
                    <a:bodyPr/>
                    <a:lstStyle/>
                    <a:p>
                      <a:r>
                        <a:rPr kumimoji="0" lang="en-US" sz="1800" kern="1200" dirty="0" smtClean="0"/>
                        <a:t>Maximum</a:t>
                      </a:r>
                      <a:r>
                        <a:rPr kumimoji="0" lang="en-US" sz="1800" kern="1200" baseline="0" dirty="0" smtClean="0"/>
                        <a:t> </a:t>
                      </a:r>
                      <a:r>
                        <a:rPr kumimoji="0" lang="en-US" sz="1800" kern="1200" dirty="0" smtClean="0"/>
                        <a:t>Cost Savings 	</a:t>
                      </a:r>
                      <a:r>
                        <a:rPr kumimoji="0" lang="zh-CN" altLang="en-US" sz="1800" kern="1200" dirty="0" smtClean="0">
                          <a:solidFill>
                            <a:srgbClr val="002060"/>
                          </a:solidFill>
                        </a:rPr>
                        <a:t>最多可节省                           </a:t>
                      </a:r>
                      <a:r>
                        <a:rPr kumimoji="0" lang="en-US" sz="1800" kern="1200" dirty="0" smtClean="0"/>
                        <a:t>	</a:t>
                      </a:r>
                      <a:r>
                        <a:rPr kumimoji="0" lang="en-US" sz="1800" kern="1200" baseline="0" dirty="0" smtClean="0"/>
                        <a:t>                             ~</a:t>
                      </a:r>
                      <a:r>
                        <a:rPr kumimoji="0" lang="en-US" sz="1800" kern="1200" dirty="0" smtClean="0"/>
                        <a:t>$19,000 </a:t>
                      </a:r>
                      <a:endParaRPr lang="en-US" sz="1800" dirty="0"/>
                    </a:p>
                  </a:txBody>
                  <a:tcPr>
                    <a:solidFill>
                      <a:schemeClr val="accent5">
                        <a:lumMod val="20000"/>
                        <a:lumOff val="80000"/>
                      </a:schemeClr>
                    </a:solidFill>
                  </a:tcPr>
                </a:tc>
              </a:tr>
              <a:tr h="476551">
                <a:tc>
                  <a:txBody>
                    <a:bodyPr/>
                    <a:lstStyle/>
                    <a:p>
                      <a:pPr algn="l"/>
                      <a:r>
                        <a:rPr lang="en-US" sz="1800" dirty="0" smtClean="0"/>
                        <a:t>Average</a:t>
                      </a:r>
                      <a:r>
                        <a:rPr lang="en-US" sz="1800" baseline="0" dirty="0" smtClean="0"/>
                        <a:t> Cost Savings (Transfer-in 55 credits)   </a:t>
                      </a:r>
                      <a:r>
                        <a:rPr lang="zh-CN" altLang="en-US" sz="1800" baseline="0" dirty="0" smtClean="0">
                          <a:solidFill>
                            <a:srgbClr val="002060"/>
                          </a:solidFill>
                        </a:rPr>
                        <a:t>平均可节省</a:t>
                      </a:r>
                      <a:r>
                        <a:rPr lang="en-US" sz="1800" baseline="0" dirty="0" smtClean="0">
                          <a:solidFill>
                            <a:srgbClr val="002060"/>
                          </a:solidFill>
                        </a:rPr>
                        <a:t>                               </a:t>
                      </a:r>
                      <a:r>
                        <a:rPr lang="en-US" sz="1800" baseline="0" dirty="0" smtClean="0"/>
                        <a:t>~$11,000</a:t>
                      </a:r>
                      <a:endParaRPr lang="en-US" sz="1800" b="1" dirty="0"/>
                    </a:p>
                  </a:txBody>
                  <a:tcPr>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a:bodyPr>
          <a:lstStyle/>
          <a:p>
            <a:r>
              <a:rPr lang="en-US" sz="3200" b="1" dirty="0" smtClean="0">
                <a:solidFill>
                  <a:schemeClr val="tx2">
                    <a:lumMod val="50000"/>
                  </a:schemeClr>
                </a:solidFill>
              </a:rPr>
              <a:t>Benefits to Community Colleges and Universities</a:t>
            </a:r>
          </a:p>
        </p:txBody>
      </p:sp>
      <p:sp>
        <p:nvSpPr>
          <p:cNvPr id="3" name="Content Placeholder 2"/>
          <p:cNvSpPr>
            <a:spLocks noGrp="1"/>
          </p:cNvSpPr>
          <p:nvPr>
            <p:ph idx="1"/>
          </p:nvPr>
        </p:nvSpPr>
        <p:spPr>
          <a:xfrm>
            <a:off x="838200" y="1295400"/>
            <a:ext cx="7696200" cy="4527177"/>
          </a:xfrm>
        </p:spPr>
        <p:txBody>
          <a:bodyPr>
            <a:normAutofit/>
          </a:bodyPr>
          <a:lstStyle/>
          <a:p>
            <a:pPr>
              <a:lnSpc>
                <a:spcPct val="110000"/>
              </a:lnSpc>
            </a:pPr>
            <a:r>
              <a:rPr lang="en-US" sz="2600" dirty="0" smtClean="0">
                <a:solidFill>
                  <a:schemeClr val="tx2">
                    <a:lumMod val="50000"/>
                  </a:schemeClr>
                </a:solidFill>
              </a:rPr>
              <a:t>Recruiting tool  </a:t>
            </a:r>
            <a:r>
              <a:rPr lang="zh-CN" altLang="en-US" sz="2600" dirty="0" smtClean="0">
                <a:solidFill>
                  <a:schemeClr val="tx2"/>
                </a:solidFill>
              </a:rPr>
              <a:t>重要的招生工具和途径</a:t>
            </a:r>
            <a:endParaRPr lang="en-US" sz="2600" dirty="0" smtClean="0">
              <a:solidFill>
                <a:schemeClr val="tx2"/>
              </a:solidFill>
            </a:endParaRPr>
          </a:p>
          <a:p>
            <a:pPr>
              <a:lnSpc>
                <a:spcPct val="110000"/>
              </a:lnSpc>
            </a:pPr>
            <a:r>
              <a:rPr lang="en-US" sz="2600" dirty="0" smtClean="0">
                <a:solidFill>
                  <a:schemeClr val="tx2">
                    <a:lumMod val="50000"/>
                  </a:schemeClr>
                </a:solidFill>
              </a:rPr>
              <a:t>Promotes curriculum alignment </a:t>
            </a:r>
            <a:r>
              <a:rPr lang="zh-CN" altLang="en-US" sz="2600" dirty="0" smtClean="0">
                <a:solidFill>
                  <a:schemeClr val="tx2"/>
                </a:solidFill>
              </a:rPr>
              <a:t>加强了大专和本科院校的合作</a:t>
            </a:r>
            <a:r>
              <a:rPr lang="en-US" altLang="zh-CN" sz="2600" dirty="0" smtClean="0">
                <a:solidFill>
                  <a:schemeClr val="tx2"/>
                </a:solidFill>
              </a:rPr>
              <a:t>, </a:t>
            </a:r>
            <a:r>
              <a:rPr lang="zh-CN" altLang="en-US" sz="2600" dirty="0" smtClean="0">
                <a:solidFill>
                  <a:schemeClr val="tx2"/>
                </a:solidFill>
              </a:rPr>
              <a:t>特别是在课程设置上的协调和统一</a:t>
            </a:r>
            <a:endParaRPr lang="en-US" sz="2600" dirty="0" smtClean="0">
              <a:solidFill>
                <a:schemeClr val="tx2"/>
              </a:solidFill>
            </a:endParaRPr>
          </a:p>
          <a:p>
            <a:pPr>
              <a:lnSpc>
                <a:spcPct val="110000"/>
              </a:lnSpc>
            </a:pPr>
            <a:r>
              <a:rPr lang="en-US" sz="2600" dirty="0" smtClean="0">
                <a:solidFill>
                  <a:schemeClr val="tx2">
                    <a:lumMod val="50000"/>
                  </a:schemeClr>
                </a:solidFill>
              </a:rPr>
              <a:t>Improves retention and graduation rates</a:t>
            </a:r>
            <a:r>
              <a:rPr lang="zh-CN" altLang="en-US" sz="2600" dirty="0" smtClean="0">
                <a:solidFill>
                  <a:schemeClr val="tx2">
                    <a:lumMod val="50000"/>
                  </a:schemeClr>
                </a:solidFill>
              </a:rPr>
              <a:t> 提高学生的续读率和毕业率</a:t>
            </a:r>
            <a:r>
              <a:rPr lang="en-US" altLang="zh-CN" sz="2600" dirty="0" smtClean="0">
                <a:solidFill>
                  <a:schemeClr val="tx2">
                    <a:lumMod val="50000"/>
                  </a:schemeClr>
                </a:solidFill>
              </a:rPr>
              <a:t>.</a:t>
            </a:r>
          </a:p>
          <a:p>
            <a:pPr>
              <a:lnSpc>
                <a:spcPct val="110000"/>
              </a:lnSpc>
            </a:pPr>
            <a:r>
              <a:rPr lang="en-US" altLang="zh-CN" sz="2600" dirty="0" smtClean="0"/>
              <a:t>Enhance the continuity and connectedness between high school, community college, and university education </a:t>
            </a:r>
            <a:r>
              <a:rPr lang="zh-CN" altLang="en-US" sz="2600" dirty="0" smtClean="0"/>
              <a:t>加强</a:t>
            </a:r>
            <a:r>
              <a:rPr lang="zh-CN" altLang="en-US" sz="2600" dirty="0" smtClean="0">
                <a:solidFill>
                  <a:srgbClr val="002060"/>
                </a:solidFill>
              </a:rPr>
              <a:t>了高中</a:t>
            </a:r>
            <a:r>
              <a:rPr lang="en-US" altLang="zh-CN" sz="2600" dirty="0" smtClean="0">
                <a:solidFill>
                  <a:srgbClr val="002060"/>
                </a:solidFill>
              </a:rPr>
              <a:t>, </a:t>
            </a:r>
            <a:r>
              <a:rPr lang="zh-CN" altLang="en-US" sz="2600" dirty="0" smtClean="0">
                <a:solidFill>
                  <a:srgbClr val="002060"/>
                </a:solidFill>
              </a:rPr>
              <a:t>大专和本科教育之间的连续性</a:t>
            </a:r>
            <a:endParaRPr lang="en-US" sz="2600" dirty="0" smtClean="0">
              <a:solidFill>
                <a:srgbClr val="002060"/>
              </a:solidFill>
            </a:endParaRPr>
          </a:p>
          <a:p>
            <a:pPr>
              <a:lnSpc>
                <a:spcPct val="110000"/>
              </a:lnSpc>
              <a:buNone/>
            </a:pPr>
            <a:endParaRPr lang="en-US" altLang="zh-CN" sz="2600" dirty="0" smtClean="0">
              <a:solidFill>
                <a:schemeClr val="tx2">
                  <a:lumMod val="50000"/>
                </a:schemeClr>
              </a:solidFill>
            </a:endParaRPr>
          </a:p>
          <a:p>
            <a:pPr>
              <a:lnSpc>
                <a:spcPct val="110000"/>
              </a:lnSpc>
              <a:buNone/>
            </a:pPr>
            <a:endParaRPr lang="en-US" sz="2600" dirty="0" smtClean="0">
              <a:solidFill>
                <a:schemeClr val="tx2">
                  <a:lumMod val="5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Benefits to Higher Education</a:t>
            </a:r>
            <a:br>
              <a:rPr lang="en-US" sz="3600" dirty="0" smtClean="0"/>
            </a:br>
            <a:r>
              <a:rPr lang="zh-CN" altLang="en-US" sz="2800" dirty="0" smtClean="0">
                <a:solidFill>
                  <a:schemeClr val="tx2">
                    <a:lumMod val="75000"/>
                  </a:schemeClr>
                </a:solidFill>
              </a:rPr>
              <a:t>对高等教育的贡献</a:t>
            </a:r>
            <a:endParaRPr lang="en-US" sz="3600" dirty="0">
              <a:solidFill>
                <a:schemeClr val="tx2">
                  <a:lumMod val="75000"/>
                </a:schemeClr>
              </a:solidFill>
            </a:endParaRPr>
          </a:p>
        </p:txBody>
      </p:sp>
      <p:sp>
        <p:nvSpPr>
          <p:cNvPr id="3" name="Content Placeholder 2"/>
          <p:cNvSpPr>
            <a:spLocks noGrp="1"/>
          </p:cNvSpPr>
          <p:nvPr>
            <p:ph idx="1"/>
          </p:nvPr>
        </p:nvSpPr>
        <p:spPr/>
        <p:txBody>
          <a:bodyPr>
            <a:normAutofit/>
          </a:bodyPr>
          <a:lstStyle/>
          <a:p>
            <a:pPr>
              <a:buNone/>
            </a:pPr>
            <a:r>
              <a:rPr lang="en-US" sz="2800" dirty="0" smtClean="0"/>
              <a:t>		“With one-third of postsecondary education students enrolled in community colleges, articulation programs provide a smoother path for student seeking a bachelor’s degree.” (AIR, 2011)</a:t>
            </a:r>
          </a:p>
          <a:p>
            <a:pPr lvl="1">
              <a:buNone/>
            </a:pPr>
            <a:r>
              <a:rPr lang="en-US" sz="2400" dirty="0" smtClean="0"/>
              <a:t>		</a:t>
            </a:r>
          </a:p>
          <a:p>
            <a:pPr marL="342900" lvl="1" indent="0">
              <a:buNone/>
            </a:pPr>
            <a:r>
              <a:rPr lang="en-US" sz="2400" dirty="0" smtClean="0">
                <a:solidFill>
                  <a:schemeClr val="tx2">
                    <a:lumMod val="75000"/>
                  </a:schemeClr>
                </a:solidFill>
              </a:rPr>
              <a:t>	</a:t>
            </a:r>
            <a:r>
              <a:rPr lang="zh-CN" altLang="en-US" sz="2400" dirty="0" smtClean="0">
                <a:solidFill>
                  <a:schemeClr val="tx2">
                    <a:lumMod val="75000"/>
                  </a:schemeClr>
                </a:solidFill>
              </a:rPr>
              <a:t>美国三分之一的大学生就读于一千一百余所社区学院</a:t>
            </a:r>
            <a:r>
              <a:rPr lang="en-US" altLang="zh-CN" sz="2400" dirty="0" smtClean="0">
                <a:solidFill>
                  <a:schemeClr val="tx2">
                    <a:lumMod val="75000"/>
                  </a:schemeClr>
                </a:solidFill>
              </a:rPr>
              <a:t>. </a:t>
            </a:r>
            <a:r>
              <a:rPr lang="zh-CN" altLang="en-US" sz="2400" dirty="0" smtClean="0">
                <a:solidFill>
                  <a:schemeClr val="tx2">
                    <a:lumMod val="75000"/>
                  </a:schemeClr>
                </a:solidFill>
              </a:rPr>
              <a:t>已经普及化的转学合作为众多的学生提供了一条获得本科学位的平稳途径</a:t>
            </a:r>
            <a:r>
              <a:rPr lang="en-US" altLang="zh-CN" sz="2400" dirty="0" smtClean="0">
                <a:solidFill>
                  <a:schemeClr val="tx2">
                    <a:lumMod val="75000"/>
                  </a:schemeClr>
                </a:solidFill>
              </a:rPr>
              <a:t>.</a:t>
            </a: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the Society</a:t>
            </a:r>
            <a:r>
              <a:rPr lang="en-US" dirty="0" smtClean="0">
                <a:solidFill>
                  <a:srgbClr val="002060"/>
                </a:solidFill>
              </a:rPr>
              <a:t> </a:t>
            </a:r>
            <a:r>
              <a:rPr lang="zh-CN" altLang="en-US" sz="3600" dirty="0" smtClean="0">
                <a:solidFill>
                  <a:schemeClr val="tx2">
                    <a:lumMod val="75000"/>
                  </a:schemeClr>
                </a:solidFill>
              </a:rPr>
              <a:t>社会效益</a:t>
            </a:r>
            <a:endParaRPr lang="en-US" dirty="0">
              <a:solidFill>
                <a:schemeClr val="tx2">
                  <a:lumMod val="75000"/>
                </a:schemeClr>
              </a:solidFill>
            </a:endParaRPr>
          </a:p>
        </p:txBody>
      </p:sp>
      <p:sp>
        <p:nvSpPr>
          <p:cNvPr id="3" name="Content Placeholder 2"/>
          <p:cNvSpPr>
            <a:spLocks noGrp="1"/>
          </p:cNvSpPr>
          <p:nvPr>
            <p:ph idx="1"/>
          </p:nvPr>
        </p:nvSpPr>
        <p:spPr>
          <a:xfrm>
            <a:off x="762000" y="1219200"/>
            <a:ext cx="7467600" cy="3886200"/>
          </a:xfrm>
        </p:spPr>
        <p:txBody>
          <a:bodyPr>
            <a:noAutofit/>
          </a:bodyPr>
          <a:lstStyle/>
          <a:p>
            <a:pPr>
              <a:lnSpc>
                <a:spcPct val="120000"/>
              </a:lnSpc>
              <a:spcBef>
                <a:spcPts val="0"/>
              </a:spcBef>
            </a:pPr>
            <a:r>
              <a:rPr lang="en-US" sz="2800" dirty="0" smtClean="0"/>
              <a:t>Broaden access to higher education</a:t>
            </a:r>
            <a:r>
              <a:rPr lang="zh-CN" altLang="en-US" sz="2800" dirty="0" smtClean="0"/>
              <a:t> </a:t>
            </a:r>
            <a:endParaRPr lang="en-US" altLang="zh-CN" sz="2800" dirty="0" smtClean="0"/>
          </a:p>
          <a:p>
            <a:pPr lvl="1">
              <a:lnSpc>
                <a:spcPct val="120000"/>
              </a:lnSpc>
              <a:spcBef>
                <a:spcPts val="0"/>
              </a:spcBef>
              <a:buNone/>
            </a:pPr>
            <a:r>
              <a:rPr lang="zh-CN" altLang="en-US" sz="2400" dirty="0" smtClean="0">
                <a:solidFill>
                  <a:schemeClr val="tx2">
                    <a:lumMod val="75000"/>
                  </a:schemeClr>
                </a:solidFill>
              </a:rPr>
              <a:t>进一步拓宽公众进入高等教育的渠道</a:t>
            </a:r>
            <a:endParaRPr lang="en-US" sz="2400" dirty="0" smtClean="0"/>
          </a:p>
          <a:p>
            <a:pPr>
              <a:lnSpc>
                <a:spcPct val="120000"/>
              </a:lnSpc>
              <a:spcBef>
                <a:spcPts val="0"/>
              </a:spcBef>
            </a:pPr>
            <a:r>
              <a:rPr lang="en-US" sz="2800" dirty="0" smtClean="0"/>
              <a:t>Promote the overall education level of citizens </a:t>
            </a:r>
          </a:p>
          <a:p>
            <a:pPr lvl="1">
              <a:lnSpc>
                <a:spcPct val="120000"/>
              </a:lnSpc>
              <a:spcBef>
                <a:spcPts val="0"/>
              </a:spcBef>
              <a:buNone/>
            </a:pPr>
            <a:r>
              <a:rPr lang="zh-CN" altLang="en-US" sz="2400" dirty="0" smtClean="0">
                <a:solidFill>
                  <a:schemeClr val="tx2">
                    <a:lumMod val="75000"/>
                  </a:schemeClr>
                </a:solidFill>
              </a:rPr>
              <a:t>提高全民的教育水平</a:t>
            </a:r>
            <a:endParaRPr lang="en-US" sz="2400" dirty="0" smtClean="0"/>
          </a:p>
          <a:p>
            <a:pPr>
              <a:lnSpc>
                <a:spcPct val="120000"/>
              </a:lnSpc>
              <a:spcBef>
                <a:spcPts val="0"/>
              </a:spcBef>
            </a:pPr>
            <a:r>
              <a:rPr lang="en-US" sz="2800" dirty="0" smtClean="0"/>
              <a:t>Better use taxpayers’ dollars </a:t>
            </a:r>
          </a:p>
          <a:p>
            <a:pPr lvl="1">
              <a:lnSpc>
                <a:spcPct val="120000"/>
              </a:lnSpc>
              <a:spcBef>
                <a:spcPts val="0"/>
              </a:spcBef>
              <a:buNone/>
            </a:pPr>
            <a:r>
              <a:rPr lang="zh-CN" altLang="en-US" sz="2400" dirty="0" smtClean="0">
                <a:solidFill>
                  <a:schemeClr val="tx2">
                    <a:lumMod val="75000"/>
                  </a:schemeClr>
                </a:solidFill>
              </a:rPr>
              <a:t>更加妥善和高效的利用纳税人的资金</a:t>
            </a:r>
            <a:endParaRPr lang="en-US" sz="2400" dirty="0" smtClean="0">
              <a:solidFill>
                <a:schemeClr val="tx2">
                  <a:lumMod val="75000"/>
                </a:schemeClr>
              </a:solidFill>
            </a:endParaRPr>
          </a:p>
          <a:p>
            <a:pPr>
              <a:lnSpc>
                <a:spcPct val="120000"/>
              </a:lnSpc>
              <a:spcBef>
                <a:spcPts val="0"/>
              </a:spcBef>
            </a:pPr>
            <a:r>
              <a:rPr lang="en-US" sz="2800" dirty="0" smtClean="0"/>
              <a:t>Serve as an engine for economic growth</a:t>
            </a:r>
            <a:r>
              <a:rPr lang="zh-CN" altLang="en-US" sz="2800" dirty="0" smtClean="0"/>
              <a:t> </a:t>
            </a:r>
            <a:endParaRPr lang="en-US" altLang="zh-CN" sz="2800" dirty="0" smtClean="0"/>
          </a:p>
          <a:p>
            <a:pPr lvl="1">
              <a:lnSpc>
                <a:spcPct val="120000"/>
              </a:lnSpc>
              <a:spcBef>
                <a:spcPts val="0"/>
              </a:spcBef>
              <a:buNone/>
            </a:pPr>
            <a:r>
              <a:rPr lang="zh-CN" altLang="en-US" sz="2400" dirty="0" smtClean="0">
                <a:solidFill>
                  <a:schemeClr val="tx2">
                    <a:lumMod val="75000"/>
                  </a:schemeClr>
                </a:solidFill>
              </a:rPr>
              <a:t>提供又一经济发展的动力</a:t>
            </a:r>
            <a:endParaRPr lang="en-US" altLang="zh-CN" sz="2400" dirty="0" smtClean="0">
              <a:solidFill>
                <a:schemeClr val="tx2">
                  <a:lumMod val="75000"/>
                </a:schemeClr>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73563"/>
          </a:xfrm>
        </p:spPr>
        <p:txBody>
          <a:bodyPr>
            <a:normAutofit/>
          </a:bodyPr>
          <a:lstStyle/>
          <a:p>
            <a:pPr algn="ctr">
              <a:buNone/>
            </a:pPr>
            <a:r>
              <a:rPr lang="en-US" altLang="zh-CN" sz="4000" dirty="0" smtClean="0">
                <a:solidFill>
                  <a:srgbClr val="002060"/>
                </a:solidFill>
              </a:rPr>
              <a:t>(</a:t>
            </a:r>
            <a:r>
              <a:rPr lang="zh-CN" altLang="en-US" sz="4000" dirty="0" smtClean="0">
                <a:solidFill>
                  <a:srgbClr val="002060"/>
                </a:solidFill>
              </a:rPr>
              <a:t>四</a:t>
            </a:r>
            <a:r>
              <a:rPr lang="en-US" altLang="zh-CN" sz="4000" dirty="0" smtClean="0">
                <a:solidFill>
                  <a:srgbClr val="002060"/>
                </a:solidFill>
              </a:rPr>
              <a:t>)</a:t>
            </a:r>
            <a:r>
              <a:rPr lang="zh-CN" altLang="en-US" sz="4000" dirty="0" smtClean="0">
                <a:solidFill>
                  <a:srgbClr val="002060"/>
                </a:solidFill>
              </a:rPr>
              <a:t> </a:t>
            </a:r>
            <a:r>
              <a:rPr lang="zh-CN" altLang="en-US" sz="4000" dirty="0" smtClean="0">
                <a:solidFill>
                  <a:schemeClr val="tx2"/>
                </a:solidFill>
              </a:rPr>
              <a:t>展望未来</a:t>
            </a:r>
            <a:endParaRPr lang="en-US" altLang="zh-CN" sz="4000" dirty="0" smtClean="0">
              <a:solidFill>
                <a:srgbClr val="002060"/>
              </a:solidFill>
            </a:endParaRPr>
          </a:p>
          <a:p>
            <a:pPr algn="ctr">
              <a:buNone/>
            </a:pPr>
            <a:endParaRPr lang="en-US" altLang="zh-CN" sz="1000" dirty="0" smtClean="0">
              <a:solidFill>
                <a:srgbClr val="002060"/>
              </a:solidFill>
            </a:endParaRPr>
          </a:p>
          <a:p>
            <a:pPr algn="ctr">
              <a:buNone/>
            </a:pPr>
            <a:r>
              <a:rPr lang="en-US" sz="4000" dirty="0" smtClean="0">
                <a:solidFill>
                  <a:srgbClr val="002060"/>
                </a:solidFill>
              </a:rPr>
              <a:t>(IV) </a:t>
            </a:r>
            <a:r>
              <a:rPr lang="en-US" sz="4000" dirty="0" smtClean="0"/>
              <a:t>Future of 2-Year &amp; 4-Year Collaboration</a:t>
            </a:r>
            <a:br>
              <a:rPr lang="en-US" sz="4000" dirty="0" smtClean="0"/>
            </a:br>
            <a:endParaRPr lang="en-US" sz="4000" dirty="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334000"/>
          </a:xfrm>
        </p:spPr>
        <p:txBody>
          <a:bodyPr>
            <a:normAutofit fontScale="92500" lnSpcReduction="10000"/>
          </a:bodyPr>
          <a:lstStyle/>
          <a:p>
            <a:pPr>
              <a:lnSpc>
                <a:spcPct val="150000"/>
              </a:lnSpc>
            </a:pPr>
            <a:r>
              <a:rPr lang="en-US" sz="2800" dirty="0" smtClean="0"/>
              <a:t>Community colleges begin to offer 4-year degrees in limited areas (national battle, debate)</a:t>
            </a:r>
          </a:p>
          <a:p>
            <a:pPr>
              <a:lnSpc>
                <a:spcPct val="150000"/>
              </a:lnSpc>
              <a:buNone/>
            </a:pPr>
            <a:r>
              <a:rPr lang="en-US" altLang="zh-CN" sz="2800" dirty="0" smtClean="0"/>
              <a:t>	</a:t>
            </a:r>
            <a:r>
              <a:rPr lang="zh-CN" altLang="en-US" sz="2400" dirty="0" smtClean="0">
                <a:solidFill>
                  <a:schemeClr val="tx2">
                    <a:lumMod val="75000"/>
                  </a:schemeClr>
                </a:solidFill>
              </a:rPr>
              <a:t>部分州开始允许社区学院在少数专业培养本科生</a:t>
            </a:r>
            <a:r>
              <a:rPr lang="en-US" altLang="zh-CN" sz="2400" dirty="0" smtClean="0">
                <a:solidFill>
                  <a:schemeClr val="tx2">
                    <a:lumMod val="75000"/>
                  </a:schemeClr>
                </a:solidFill>
              </a:rPr>
              <a:t>, </a:t>
            </a:r>
            <a:r>
              <a:rPr lang="zh-CN" altLang="en-US" sz="2400" dirty="0" smtClean="0">
                <a:solidFill>
                  <a:schemeClr val="tx2">
                    <a:lumMod val="75000"/>
                  </a:schemeClr>
                </a:solidFill>
              </a:rPr>
              <a:t>但目前争论和阻力都很大</a:t>
            </a:r>
            <a:endParaRPr lang="en-US" sz="2800" dirty="0" smtClean="0">
              <a:solidFill>
                <a:schemeClr val="tx2">
                  <a:lumMod val="75000"/>
                </a:schemeClr>
              </a:solidFill>
            </a:endParaRPr>
          </a:p>
          <a:p>
            <a:pPr>
              <a:lnSpc>
                <a:spcPct val="150000"/>
              </a:lnSpc>
            </a:pPr>
            <a:r>
              <a:rPr lang="en-US" sz="2800" dirty="0" smtClean="0"/>
              <a:t>Transfer student market becomes more and more competitive	</a:t>
            </a:r>
            <a:r>
              <a:rPr lang="zh-CN" altLang="en-US" sz="2400" dirty="0" smtClean="0">
                <a:solidFill>
                  <a:schemeClr val="tx2">
                    <a:lumMod val="75000"/>
                  </a:schemeClr>
                </a:solidFill>
              </a:rPr>
              <a:t>转学学生市场的竞争呈白热化</a:t>
            </a:r>
            <a:endParaRPr lang="en-US" sz="2800" dirty="0" smtClean="0">
              <a:solidFill>
                <a:schemeClr val="tx2">
                  <a:lumMod val="75000"/>
                </a:schemeClr>
              </a:solidFill>
            </a:endParaRPr>
          </a:p>
          <a:p>
            <a:pPr>
              <a:lnSpc>
                <a:spcPct val="150000"/>
              </a:lnSpc>
            </a:pPr>
            <a:r>
              <a:rPr lang="en-US" sz="2800" dirty="0" smtClean="0"/>
              <a:t>Market share is still small, but private sectors are highly active	</a:t>
            </a:r>
            <a:r>
              <a:rPr lang="zh-CN" altLang="en-US" sz="2400" dirty="0" smtClean="0">
                <a:solidFill>
                  <a:schemeClr val="tx2">
                    <a:lumMod val="75000"/>
                  </a:schemeClr>
                </a:solidFill>
              </a:rPr>
              <a:t>虽然私立高校的市场份额还很小</a:t>
            </a:r>
            <a:r>
              <a:rPr lang="en-US" altLang="zh-CN" sz="2400" dirty="0" smtClean="0">
                <a:solidFill>
                  <a:schemeClr val="tx2">
                    <a:lumMod val="75000"/>
                  </a:schemeClr>
                </a:solidFill>
              </a:rPr>
              <a:t>,</a:t>
            </a:r>
            <a:r>
              <a:rPr lang="zh-CN" altLang="en-US" sz="2400" dirty="0" smtClean="0">
                <a:solidFill>
                  <a:schemeClr val="tx2">
                    <a:lumMod val="75000"/>
                  </a:schemeClr>
                </a:solidFill>
              </a:rPr>
              <a:t>但它们在转学市场非常活跃</a:t>
            </a:r>
            <a:endParaRPr lang="en-US" sz="28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tabLst>
                <a:tab pos="6800850" algn="l"/>
              </a:tabLst>
            </a:pPr>
            <a:r>
              <a:rPr lang="en-US" sz="3600" dirty="0" smtClean="0"/>
              <a:t>Thanks and References</a:t>
            </a:r>
            <a:r>
              <a:rPr lang="en-US" sz="3100" dirty="0" smtClean="0">
                <a:solidFill>
                  <a:schemeClr val="tx2">
                    <a:lumMod val="75000"/>
                  </a:schemeClr>
                </a:solidFill>
              </a:rPr>
              <a:t> </a:t>
            </a:r>
            <a:r>
              <a:rPr lang="zh-CN" altLang="en-US" sz="3100" dirty="0" smtClean="0">
                <a:solidFill>
                  <a:schemeClr val="tx2">
                    <a:lumMod val="75000"/>
                  </a:schemeClr>
                </a:solidFill>
              </a:rPr>
              <a:t>特别致谢及文献索引</a:t>
            </a:r>
            <a:endParaRPr lang="en-US" sz="3100" dirty="0">
              <a:solidFill>
                <a:schemeClr val="tx2">
                  <a:lumMod val="75000"/>
                </a:schemeClr>
              </a:solidFill>
            </a:endParaRPr>
          </a:p>
        </p:txBody>
      </p:sp>
      <p:sp>
        <p:nvSpPr>
          <p:cNvPr id="3" name="Content Placeholder 2"/>
          <p:cNvSpPr>
            <a:spLocks noGrp="1"/>
          </p:cNvSpPr>
          <p:nvPr>
            <p:ph idx="1"/>
          </p:nvPr>
        </p:nvSpPr>
        <p:spPr>
          <a:xfrm>
            <a:off x="609600" y="1524001"/>
            <a:ext cx="8077200" cy="4343400"/>
          </a:xfrm>
        </p:spPr>
        <p:txBody>
          <a:bodyPr>
            <a:normAutofit fontScale="92500" lnSpcReduction="10000"/>
          </a:bodyPr>
          <a:lstStyle/>
          <a:p>
            <a:pPr marL="0" indent="0">
              <a:buNone/>
            </a:pPr>
            <a:r>
              <a:rPr lang="en-US" sz="2600" dirty="0" smtClean="0"/>
              <a:t>	Special thanks go to Ms. Pat Cygnar, Director of Community College Relations at EMU, who shared her insights and helped put together the presentation</a:t>
            </a:r>
          </a:p>
          <a:p>
            <a:pPr>
              <a:buNone/>
            </a:pPr>
            <a:endParaRPr lang="en-US" sz="2800" dirty="0" smtClean="0"/>
          </a:p>
          <a:p>
            <a:pPr>
              <a:buNone/>
            </a:pPr>
            <a:r>
              <a:rPr lang="en-US" sz="1700" dirty="0" smtClean="0"/>
              <a:t>Cygnar, P. (2010).  </a:t>
            </a:r>
            <a:r>
              <a:rPr lang="en-US" sz="1700" i="1" dirty="0" smtClean="0"/>
              <a:t>An introduction to MACRAO and articulation agreement</a:t>
            </a:r>
            <a:r>
              <a:rPr lang="en-US" sz="1700" dirty="0" smtClean="0"/>
              <a:t>.  Presentation made at the MACRAO conference, Michigan, USA</a:t>
            </a:r>
          </a:p>
          <a:p>
            <a:pPr>
              <a:buNone/>
            </a:pPr>
            <a:r>
              <a:rPr lang="en-US" sz="1700" dirty="0" smtClean="0"/>
              <a:t>Association for Institutional Research (2011, April 28). Transfer and articulation policies</a:t>
            </a:r>
            <a:r>
              <a:rPr lang="en-US" sz="1700" i="1" dirty="0" smtClean="0"/>
              <a:t>. Electronic AIR, 31</a:t>
            </a:r>
            <a:r>
              <a:rPr lang="en-US" sz="1700" dirty="0" smtClean="0"/>
              <a:t>(4).</a:t>
            </a:r>
            <a:endParaRPr lang="en-US" sz="1700" i="1" dirty="0" smtClean="0"/>
          </a:p>
          <a:p>
            <a:pPr>
              <a:buNone/>
            </a:pPr>
            <a:r>
              <a:rPr lang="en-US" sz="1700" dirty="0" smtClean="0"/>
              <a:t>Eastern Michigan University (2011). Various of reports retrieved from the website of the Office of Institutional Research and Information Management at irim.emich.edu</a:t>
            </a:r>
          </a:p>
          <a:p>
            <a:pPr>
              <a:buNone/>
            </a:pPr>
            <a:r>
              <a:rPr lang="en-US" sz="1700" dirty="0" smtClean="0"/>
              <a:t>IPEDS (2010). </a:t>
            </a:r>
            <a:r>
              <a:rPr lang="en-US" sz="1700" i="1" dirty="0" smtClean="0"/>
              <a:t>Integrated Postsecondary Data System</a:t>
            </a:r>
            <a:r>
              <a:rPr lang="en-US" sz="1700" dirty="0" smtClean="0"/>
              <a:t>. Retrieved entering new students data on February 1, 2011.</a:t>
            </a:r>
          </a:p>
          <a:p>
            <a:pPr>
              <a:buNone/>
            </a:pPr>
            <a:r>
              <a:rPr lang="en-US" sz="1700" dirty="0" err="1" smtClean="0"/>
              <a:t>Mosholder</a:t>
            </a:r>
            <a:r>
              <a:rPr lang="en-US" sz="1700" dirty="0" smtClean="0"/>
              <a:t>, R. S., &amp; </a:t>
            </a:r>
            <a:r>
              <a:rPr lang="en-US" sz="1700" dirty="0" err="1" smtClean="0"/>
              <a:t>Zirkle</a:t>
            </a:r>
            <a:r>
              <a:rPr lang="en-US" sz="1700" dirty="0" smtClean="0"/>
              <a:t>, C. J. (2007). </a:t>
            </a:r>
            <a:r>
              <a:rPr lang="en-US" sz="1700" i="1" dirty="0" smtClean="0"/>
              <a:t>Historical trends of articulation in America: A review of the literature</a:t>
            </a:r>
            <a:r>
              <a:rPr lang="en-US" sz="1700" dirty="0" smtClean="0"/>
              <a:t>. </a:t>
            </a:r>
            <a:r>
              <a:rPr lang="en-US" sz="1700" i="1" dirty="0" smtClean="0"/>
              <a:t>Community College Journal of Research and Practice, 31,</a:t>
            </a:r>
            <a:r>
              <a:rPr lang="en-US" sz="1700" dirty="0" smtClean="0"/>
              <a:t> 731-745.</a:t>
            </a:r>
          </a:p>
          <a:p>
            <a:pPr>
              <a:buNone/>
            </a:pPr>
            <a:endParaRPr lang="en-US" sz="2800" dirty="0"/>
          </a:p>
        </p:txBody>
      </p:sp>
      <p:sp>
        <p:nvSpPr>
          <p:cNvPr id="4" name="Slide Number Placeholder 3"/>
          <p:cNvSpPr>
            <a:spLocks noGrp="1"/>
          </p:cNvSpPr>
          <p:nvPr>
            <p:ph type="sldNum" sz="quarter" idx="12"/>
          </p:nvPr>
        </p:nvSpPr>
        <p:spPr/>
        <p:txBody>
          <a:bodyPr/>
          <a:lstStyle/>
          <a:p>
            <a:fld id="{AC306532-70F5-455A-9A91-A15926BB2861}" type="slidenum">
              <a:rPr lang="en-US" smtClean="0"/>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the Study </a:t>
            </a:r>
            <a:r>
              <a:rPr lang="zh-CN" altLang="en-US" sz="3600" dirty="0" smtClean="0">
                <a:solidFill>
                  <a:schemeClr val="tx2">
                    <a:lumMod val="75000"/>
                  </a:schemeClr>
                </a:solidFill>
              </a:rPr>
              <a:t>本讲座重点</a:t>
            </a:r>
            <a:endParaRPr lang="en-US" sz="3600" dirty="0">
              <a:solidFill>
                <a:schemeClr val="tx2">
                  <a:lumMod val="75000"/>
                </a:schemeClr>
              </a:solidFill>
            </a:endParaRPr>
          </a:p>
        </p:txBody>
      </p:sp>
      <p:sp>
        <p:nvSpPr>
          <p:cNvPr id="3" name="Content Placeholder 2"/>
          <p:cNvSpPr>
            <a:spLocks noGrp="1"/>
          </p:cNvSpPr>
          <p:nvPr>
            <p:ph idx="1"/>
          </p:nvPr>
        </p:nvSpPr>
        <p:spPr>
          <a:xfrm>
            <a:off x="457200" y="1447800"/>
            <a:ext cx="8229600" cy="3733800"/>
          </a:xfrm>
        </p:spPr>
        <p:txBody>
          <a:bodyPr/>
          <a:lstStyle/>
          <a:p>
            <a:pPr>
              <a:buNone/>
            </a:pPr>
            <a:r>
              <a:rPr lang="en-US" altLang="zh-CN" dirty="0" smtClean="0"/>
              <a:t>	This study is focused on examining the mechanism, process, results, and benefits of articulation agreement and student transfer from community colleges to universities.</a:t>
            </a:r>
          </a:p>
          <a:p>
            <a:pPr>
              <a:spcBef>
                <a:spcPts val="0"/>
              </a:spcBef>
              <a:buNone/>
            </a:pPr>
            <a:r>
              <a:rPr lang="en-US" altLang="zh-CN" dirty="0" smtClean="0"/>
              <a:t>	</a:t>
            </a:r>
            <a:endParaRPr lang="en-US" altLang="zh-CN" sz="1000" dirty="0" smtClean="0"/>
          </a:p>
          <a:p>
            <a:pPr>
              <a:buNone/>
            </a:pPr>
            <a:r>
              <a:rPr lang="en-US" altLang="zh-CN" dirty="0" smtClean="0">
                <a:solidFill>
                  <a:schemeClr val="tx2">
                    <a:lumMod val="75000"/>
                  </a:schemeClr>
                </a:solidFill>
              </a:rPr>
              <a:t>	</a:t>
            </a:r>
            <a:r>
              <a:rPr lang="zh-CN" altLang="en-US" dirty="0" smtClean="0">
                <a:solidFill>
                  <a:schemeClr val="tx2">
                    <a:lumMod val="75000"/>
                  </a:schemeClr>
                </a:solidFill>
              </a:rPr>
              <a:t>本讲座重点讨论社区学院向四年制大学输送学生的机制</a:t>
            </a:r>
            <a:r>
              <a:rPr lang="en-US" altLang="zh-CN" dirty="0" smtClean="0">
                <a:solidFill>
                  <a:schemeClr val="tx2">
                    <a:lumMod val="75000"/>
                  </a:schemeClr>
                </a:solidFill>
              </a:rPr>
              <a:t>,</a:t>
            </a:r>
            <a:r>
              <a:rPr lang="zh-CN" altLang="en-US" dirty="0" smtClean="0">
                <a:solidFill>
                  <a:schemeClr val="tx2">
                    <a:lumMod val="75000"/>
                  </a:schemeClr>
                </a:solidFill>
              </a:rPr>
              <a:t>过程</a:t>
            </a:r>
            <a:r>
              <a:rPr lang="en-US" altLang="zh-CN" dirty="0" smtClean="0">
                <a:solidFill>
                  <a:schemeClr val="tx2">
                    <a:lumMod val="75000"/>
                  </a:schemeClr>
                </a:solidFill>
              </a:rPr>
              <a:t>,</a:t>
            </a:r>
            <a:r>
              <a:rPr lang="zh-CN" altLang="en-US" dirty="0" smtClean="0">
                <a:solidFill>
                  <a:schemeClr val="tx2">
                    <a:lumMod val="75000"/>
                  </a:schemeClr>
                </a:solidFill>
              </a:rPr>
              <a:t>成果</a:t>
            </a:r>
            <a:r>
              <a:rPr lang="en-US" altLang="zh-CN" dirty="0" smtClean="0">
                <a:solidFill>
                  <a:schemeClr val="tx2">
                    <a:lumMod val="75000"/>
                  </a:schemeClr>
                </a:solidFill>
              </a:rPr>
              <a:t>,</a:t>
            </a:r>
            <a:r>
              <a:rPr lang="zh-CN" altLang="en-US" dirty="0" smtClean="0">
                <a:solidFill>
                  <a:schemeClr val="tx2">
                    <a:lumMod val="75000"/>
                  </a:schemeClr>
                </a:solidFill>
              </a:rPr>
              <a:t>和效益</a:t>
            </a:r>
            <a:r>
              <a:rPr lang="en-US" altLang="zh-CN" dirty="0" smtClean="0">
                <a:solidFill>
                  <a:schemeClr val="tx2">
                    <a:lumMod val="75000"/>
                  </a:schemeClr>
                </a:solidFill>
              </a:rPr>
              <a:t>.</a:t>
            </a:r>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Definitions</a:t>
            </a:r>
            <a:r>
              <a:rPr lang="zh-CN" altLang="en-US" dirty="0" smtClean="0">
                <a:solidFill>
                  <a:schemeClr val="tx2">
                    <a:lumMod val="50000"/>
                  </a:schemeClr>
                </a:solidFill>
              </a:rPr>
              <a:t> </a:t>
            </a:r>
            <a:r>
              <a:rPr lang="zh-CN" altLang="en-US" sz="3600" b="1" dirty="0" smtClean="0">
                <a:solidFill>
                  <a:schemeClr val="tx2">
                    <a:lumMod val="75000"/>
                  </a:schemeClr>
                </a:solidFill>
              </a:rPr>
              <a:t>常用词汇说明</a:t>
            </a:r>
            <a:endParaRPr lang="en-US" sz="3600" b="1" dirty="0" smtClean="0">
              <a:solidFill>
                <a:schemeClr val="tx2">
                  <a:lumMod val="75000"/>
                </a:schemeClr>
              </a:solidFill>
            </a:endParaRPr>
          </a:p>
        </p:txBody>
      </p:sp>
      <p:sp>
        <p:nvSpPr>
          <p:cNvPr id="3" name="Content Placeholder 2"/>
          <p:cNvSpPr>
            <a:spLocks noGrp="1"/>
          </p:cNvSpPr>
          <p:nvPr>
            <p:ph idx="1"/>
          </p:nvPr>
        </p:nvSpPr>
        <p:spPr>
          <a:xfrm>
            <a:off x="685800" y="1371600"/>
            <a:ext cx="7772400" cy="3429000"/>
          </a:xfrm>
        </p:spPr>
        <p:txBody>
          <a:bodyPr>
            <a:normAutofit lnSpcReduction="10000"/>
          </a:bodyPr>
          <a:lstStyle/>
          <a:p>
            <a:r>
              <a:rPr lang="en-US" sz="2400" b="1" dirty="0" smtClean="0">
                <a:solidFill>
                  <a:schemeClr val="tx2">
                    <a:lumMod val="50000"/>
                  </a:schemeClr>
                </a:solidFill>
              </a:rPr>
              <a:t>Articulation:</a:t>
            </a:r>
            <a:r>
              <a:rPr lang="en-US" sz="2400" dirty="0" smtClean="0">
                <a:solidFill>
                  <a:schemeClr val="tx2">
                    <a:lumMod val="50000"/>
                  </a:schemeClr>
                </a:solidFill>
              </a:rPr>
              <a:t>  Process that facilitates the smooth transition from one educational institution to another or from one level of education to the next.  </a:t>
            </a:r>
            <a:r>
              <a:rPr lang="zh-CN" altLang="en-US" sz="2400" dirty="0" smtClean="0">
                <a:solidFill>
                  <a:schemeClr val="tx2">
                    <a:lumMod val="75000"/>
                  </a:schemeClr>
                </a:solidFill>
              </a:rPr>
              <a:t>本身词意是链接</a:t>
            </a:r>
            <a:r>
              <a:rPr lang="en-US" altLang="zh-CN" sz="2400" dirty="0" smtClean="0">
                <a:solidFill>
                  <a:schemeClr val="tx2">
                    <a:lumMod val="75000"/>
                  </a:schemeClr>
                </a:solidFill>
              </a:rPr>
              <a:t>. </a:t>
            </a:r>
            <a:r>
              <a:rPr lang="zh-CN" altLang="en-US" sz="2400" dirty="0" smtClean="0">
                <a:solidFill>
                  <a:schemeClr val="tx2">
                    <a:lumMod val="75000"/>
                  </a:schemeClr>
                </a:solidFill>
              </a:rPr>
              <a:t>美国高等教育界用来形容不同院校之间为支持学生平稳转学形成的一个过程和环境</a:t>
            </a:r>
            <a:r>
              <a:rPr lang="en-US" altLang="zh-CN" sz="2400" dirty="0" smtClean="0">
                <a:solidFill>
                  <a:schemeClr val="tx2">
                    <a:lumMod val="75000"/>
                  </a:schemeClr>
                </a:solidFill>
              </a:rPr>
              <a:t>.</a:t>
            </a:r>
            <a:endParaRPr lang="en-US" sz="2400" dirty="0" smtClean="0">
              <a:solidFill>
                <a:schemeClr val="tx2">
                  <a:lumMod val="75000"/>
                </a:schemeClr>
              </a:solidFill>
            </a:endParaRPr>
          </a:p>
          <a:p>
            <a:r>
              <a:rPr lang="en-US" sz="2400" b="1" dirty="0" smtClean="0">
                <a:solidFill>
                  <a:schemeClr val="tx2">
                    <a:lumMod val="50000"/>
                  </a:schemeClr>
                </a:solidFill>
              </a:rPr>
              <a:t>Articulation Agreement:  </a:t>
            </a:r>
            <a:r>
              <a:rPr lang="en-US" sz="2400" dirty="0" smtClean="0">
                <a:solidFill>
                  <a:schemeClr val="tx2">
                    <a:lumMod val="50000"/>
                  </a:schemeClr>
                </a:solidFill>
              </a:rPr>
              <a:t>Formal agreement between two schools for specific programs at each; also known as transfer agreement.  </a:t>
            </a:r>
            <a:r>
              <a:rPr lang="zh-CN" altLang="en-US" sz="2400" dirty="0" smtClean="0">
                <a:solidFill>
                  <a:schemeClr val="tx2">
                    <a:lumMod val="75000"/>
                  </a:schemeClr>
                </a:solidFill>
              </a:rPr>
              <a:t>转学协议</a:t>
            </a:r>
            <a:r>
              <a:rPr lang="en-US" altLang="zh-CN" sz="2400" dirty="0" smtClean="0">
                <a:solidFill>
                  <a:schemeClr val="tx2">
                    <a:lumMod val="75000"/>
                  </a:schemeClr>
                </a:solidFill>
              </a:rPr>
              <a:t>: </a:t>
            </a:r>
            <a:r>
              <a:rPr lang="zh-CN" altLang="en-US" sz="2400" dirty="0" smtClean="0">
                <a:solidFill>
                  <a:schemeClr val="tx2">
                    <a:lumMod val="75000"/>
                  </a:schemeClr>
                </a:solidFill>
              </a:rPr>
              <a:t>两校之间就学分和课程进行对等转换的正式协议</a:t>
            </a:r>
            <a:r>
              <a:rPr lang="en-US" altLang="zh-CN" sz="2400" dirty="0" smtClean="0">
                <a:solidFill>
                  <a:schemeClr val="tx2">
                    <a:lumMod val="75000"/>
                  </a:schemeClr>
                </a:solidFill>
              </a:rPr>
              <a:t>.</a:t>
            </a:r>
            <a:endParaRPr lang="en-US" sz="2400" dirty="0" smtClean="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73563"/>
          </a:xfrm>
        </p:spPr>
        <p:txBody>
          <a:bodyPr>
            <a:normAutofit/>
          </a:bodyPr>
          <a:lstStyle/>
          <a:p>
            <a:pPr algn="ctr">
              <a:buNone/>
            </a:pPr>
            <a:r>
              <a:rPr lang="en-US" altLang="zh-CN" sz="4000" dirty="0" smtClean="0">
                <a:solidFill>
                  <a:srgbClr val="002060"/>
                </a:solidFill>
              </a:rPr>
              <a:t>(</a:t>
            </a:r>
            <a:r>
              <a:rPr lang="zh-CN" altLang="en-US" sz="4000" dirty="0" smtClean="0">
                <a:solidFill>
                  <a:srgbClr val="002060"/>
                </a:solidFill>
              </a:rPr>
              <a:t>一</a:t>
            </a:r>
            <a:r>
              <a:rPr lang="en-US" altLang="zh-CN" sz="4000" dirty="0" smtClean="0">
                <a:solidFill>
                  <a:srgbClr val="002060"/>
                </a:solidFill>
              </a:rPr>
              <a:t>) </a:t>
            </a:r>
            <a:r>
              <a:rPr lang="zh-CN" altLang="en-US" sz="4000" dirty="0" smtClean="0">
                <a:solidFill>
                  <a:srgbClr val="002060"/>
                </a:solidFill>
              </a:rPr>
              <a:t>转学合作的历史和整体现状</a:t>
            </a:r>
            <a:endParaRPr lang="en-US" altLang="zh-CN" sz="4000" dirty="0" smtClean="0">
              <a:solidFill>
                <a:srgbClr val="002060"/>
              </a:solidFill>
            </a:endParaRPr>
          </a:p>
          <a:p>
            <a:pPr algn="ctr">
              <a:buNone/>
            </a:pPr>
            <a:endParaRPr lang="en-US" altLang="zh-CN" sz="1000" dirty="0" smtClean="0">
              <a:solidFill>
                <a:srgbClr val="002060"/>
              </a:solidFill>
            </a:endParaRPr>
          </a:p>
          <a:p>
            <a:pPr algn="ctr">
              <a:buNone/>
            </a:pPr>
            <a:r>
              <a:rPr lang="en-US" sz="4000" dirty="0" smtClean="0">
                <a:solidFill>
                  <a:srgbClr val="002060"/>
                </a:solidFill>
              </a:rPr>
              <a:t>(I) Student Transfer: An Overview</a:t>
            </a:r>
            <a:endParaRPr lang="en-US" sz="4000" dirty="0">
              <a:solidFill>
                <a:srgbClr val="002060"/>
              </a:solidFill>
            </a:endParaRPr>
          </a:p>
        </p:txBody>
      </p:sp>
      <p:sp>
        <p:nvSpPr>
          <p:cNvPr id="4" name="Slide Number Placeholder 3"/>
          <p:cNvSpPr>
            <a:spLocks noGrp="1"/>
          </p:cNvSpPr>
          <p:nvPr>
            <p:ph type="sldNum" sz="quarter" idx="12"/>
          </p:nvPr>
        </p:nvSpPr>
        <p:spPr/>
        <p:txBody>
          <a:bodyPr/>
          <a:lstStyle/>
          <a:p>
            <a:fld id="{AC306532-70F5-455A-9A91-A15926BB286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3600" dirty="0" smtClean="0"/>
              <a:t>Brief History of Articulation Agreement</a:t>
            </a:r>
            <a:br>
              <a:rPr lang="en-US" sz="3600" dirty="0" smtClean="0"/>
            </a:br>
            <a:r>
              <a:rPr lang="zh-CN" altLang="en-US" sz="2800" dirty="0" smtClean="0">
                <a:solidFill>
                  <a:srgbClr val="002060"/>
                </a:solidFill>
              </a:rPr>
              <a:t>转学协议历史回顾</a:t>
            </a:r>
            <a:endParaRPr lang="en-US" sz="3600" dirty="0">
              <a:solidFill>
                <a:srgbClr val="002060"/>
              </a:solidFill>
            </a:endParaRPr>
          </a:p>
        </p:txBody>
      </p:sp>
      <p:sp>
        <p:nvSpPr>
          <p:cNvPr id="3" name="Content Placeholder 2"/>
          <p:cNvSpPr>
            <a:spLocks noGrp="1"/>
          </p:cNvSpPr>
          <p:nvPr>
            <p:ph idx="1"/>
          </p:nvPr>
        </p:nvSpPr>
        <p:spPr>
          <a:xfrm>
            <a:off x="457200" y="1676400"/>
            <a:ext cx="8229600" cy="3124200"/>
          </a:xfrm>
        </p:spPr>
        <p:txBody>
          <a:bodyPr>
            <a:noAutofit/>
          </a:bodyPr>
          <a:lstStyle/>
          <a:p>
            <a:pPr>
              <a:lnSpc>
                <a:spcPct val="120000"/>
              </a:lnSpc>
            </a:pPr>
            <a:r>
              <a:rPr lang="en-US" sz="2400" dirty="0" smtClean="0"/>
              <a:t>Started over 100 years ago </a:t>
            </a:r>
            <a:r>
              <a:rPr lang="zh-CN" altLang="en-US" sz="2400" dirty="0" smtClean="0">
                <a:solidFill>
                  <a:srgbClr val="002060"/>
                </a:solidFill>
              </a:rPr>
              <a:t>百年以前就已经出现</a:t>
            </a:r>
            <a:endParaRPr lang="en-US" sz="2400" dirty="0" smtClean="0">
              <a:solidFill>
                <a:srgbClr val="002060"/>
              </a:solidFill>
            </a:endParaRPr>
          </a:p>
          <a:p>
            <a:pPr>
              <a:lnSpc>
                <a:spcPct val="120000"/>
              </a:lnSpc>
            </a:pPr>
            <a:r>
              <a:rPr lang="en-US" sz="2400" dirty="0" smtClean="0"/>
              <a:t>Became more common in the 80s and 90s</a:t>
            </a:r>
          </a:p>
          <a:p>
            <a:pPr>
              <a:lnSpc>
                <a:spcPct val="120000"/>
              </a:lnSpc>
              <a:buNone/>
            </a:pPr>
            <a:r>
              <a:rPr lang="en-US" sz="2400" dirty="0" smtClean="0"/>
              <a:t>	</a:t>
            </a:r>
            <a:r>
              <a:rPr lang="en-US" sz="2400" dirty="0" smtClean="0">
                <a:solidFill>
                  <a:srgbClr val="002060"/>
                </a:solidFill>
              </a:rPr>
              <a:t>60-70</a:t>
            </a:r>
            <a:r>
              <a:rPr lang="zh-CN" altLang="en-US" sz="2400" dirty="0" smtClean="0">
                <a:solidFill>
                  <a:srgbClr val="002060"/>
                </a:solidFill>
              </a:rPr>
              <a:t>年代社区学院数量激增</a:t>
            </a:r>
            <a:r>
              <a:rPr lang="en-US" altLang="zh-CN" sz="2400" dirty="0" smtClean="0">
                <a:solidFill>
                  <a:srgbClr val="002060"/>
                </a:solidFill>
              </a:rPr>
              <a:t>,80-90</a:t>
            </a:r>
            <a:r>
              <a:rPr lang="zh-CN" altLang="en-US" sz="2400" dirty="0" smtClean="0">
                <a:solidFill>
                  <a:srgbClr val="002060"/>
                </a:solidFill>
              </a:rPr>
              <a:t>年代转学协议已经极为普遍</a:t>
            </a:r>
            <a:endParaRPr lang="en-US" sz="2400" dirty="0" smtClean="0">
              <a:solidFill>
                <a:srgbClr val="002060"/>
              </a:solidFill>
            </a:endParaRPr>
          </a:p>
          <a:p>
            <a:pPr>
              <a:lnSpc>
                <a:spcPct val="120000"/>
              </a:lnSpc>
            </a:pPr>
            <a:r>
              <a:rPr lang="en-US" sz="2400" dirty="0" smtClean="0"/>
              <a:t>Are highly attractive in the recent decade due to rapid growth of costs of attending universities</a:t>
            </a:r>
          </a:p>
          <a:p>
            <a:pPr>
              <a:lnSpc>
                <a:spcPct val="120000"/>
              </a:lnSpc>
              <a:buNone/>
            </a:pPr>
            <a:r>
              <a:rPr lang="en-US" sz="2400" dirty="0" smtClean="0"/>
              <a:t>	</a:t>
            </a:r>
            <a:r>
              <a:rPr lang="zh-CN" altLang="en-US" sz="2400" dirty="0" smtClean="0">
                <a:solidFill>
                  <a:srgbClr val="002060"/>
                </a:solidFill>
              </a:rPr>
              <a:t>近十多年来</a:t>
            </a:r>
            <a:r>
              <a:rPr lang="en-US" altLang="zh-CN" sz="2400" dirty="0" smtClean="0">
                <a:solidFill>
                  <a:srgbClr val="002060"/>
                </a:solidFill>
              </a:rPr>
              <a:t>,</a:t>
            </a:r>
            <a:r>
              <a:rPr lang="zh-CN" altLang="en-US" sz="2400" dirty="0" smtClean="0">
                <a:solidFill>
                  <a:srgbClr val="002060"/>
                </a:solidFill>
              </a:rPr>
              <a:t>由于大学学费逐年暴涨</a:t>
            </a:r>
            <a:r>
              <a:rPr lang="en-US" altLang="zh-CN" sz="2400" dirty="0" smtClean="0">
                <a:solidFill>
                  <a:srgbClr val="002060"/>
                </a:solidFill>
              </a:rPr>
              <a:t>,</a:t>
            </a:r>
            <a:r>
              <a:rPr lang="zh-CN" altLang="en-US" sz="2400" dirty="0" smtClean="0">
                <a:solidFill>
                  <a:srgbClr val="002060"/>
                </a:solidFill>
              </a:rPr>
              <a:t>高教市场竞争白热化</a:t>
            </a:r>
            <a:r>
              <a:rPr lang="en-US" altLang="zh-CN" sz="2400" dirty="0" smtClean="0">
                <a:solidFill>
                  <a:srgbClr val="002060"/>
                </a:solidFill>
              </a:rPr>
              <a:t>,</a:t>
            </a:r>
            <a:r>
              <a:rPr lang="zh-CN" altLang="en-US" sz="2400" dirty="0" smtClean="0">
                <a:solidFill>
                  <a:srgbClr val="002060"/>
                </a:solidFill>
              </a:rPr>
              <a:t>转学协议更具有吸引力</a:t>
            </a:r>
            <a:endParaRPr lang="en-US" sz="2400" dirty="0" smtClean="0">
              <a:solidFill>
                <a:srgbClr val="002060"/>
              </a:solidFill>
            </a:endParaRPr>
          </a:p>
          <a:p>
            <a:pPr>
              <a:lnSpc>
                <a:spcPct val="120000"/>
              </a:lnSpc>
              <a:buNone/>
            </a:pPr>
            <a:endParaRPr lang="en-US" sz="2400" dirty="0"/>
          </a:p>
        </p:txBody>
      </p:sp>
      <p:sp>
        <p:nvSpPr>
          <p:cNvPr id="4" name="Slide Number Placeholder 3"/>
          <p:cNvSpPr>
            <a:spLocks noGrp="1"/>
          </p:cNvSpPr>
          <p:nvPr>
            <p:ph type="sldNum" sz="quarter" idx="12"/>
          </p:nvPr>
        </p:nvSpPr>
        <p:spPr/>
        <p:txBody>
          <a:bodyPr/>
          <a:lstStyle/>
          <a:p>
            <a:fld id="{AC306532-70F5-455A-9A91-A15926BB2861}" type="slidenum">
              <a:rPr lang="en-US" smtClean="0"/>
              <a:pPr/>
              <a:t>6</a:t>
            </a:fld>
            <a:endParaRPr lang="en-US"/>
          </a:p>
        </p:txBody>
      </p:sp>
      <p:sp>
        <p:nvSpPr>
          <p:cNvPr id="5" name="TextBox 4"/>
          <p:cNvSpPr txBox="1"/>
          <p:nvPr/>
        </p:nvSpPr>
        <p:spPr>
          <a:xfrm>
            <a:off x="914400" y="5867400"/>
            <a:ext cx="3657600" cy="338554"/>
          </a:xfrm>
          <a:prstGeom prst="rect">
            <a:avLst/>
          </a:prstGeom>
          <a:noFill/>
        </p:spPr>
        <p:txBody>
          <a:bodyPr wrap="square" rtlCol="0">
            <a:spAutoFit/>
          </a:bodyPr>
          <a:lstStyle/>
          <a:p>
            <a:r>
              <a:rPr lang="en-US" sz="1600" i="1" dirty="0" err="1" smtClean="0"/>
              <a:t>Mosholder</a:t>
            </a:r>
            <a:r>
              <a:rPr lang="en-US" sz="1600" i="1" dirty="0" smtClean="0"/>
              <a:t> &amp; </a:t>
            </a:r>
            <a:r>
              <a:rPr lang="en-US" sz="1600" i="1" dirty="0" err="1" smtClean="0"/>
              <a:t>Zirkle</a:t>
            </a:r>
            <a:r>
              <a:rPr lang="en-US" sz="1600" i="1" dirty="0" smtClean="0"/>
              <a:t>, 2007</a:t>
            </a:r>
            <a:endParaRPr lang="en-US" sz="1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Entering New Students at 4-Year Universities in the US </a:t>
            </a:r>
            <a:r>
              <a:rPr lang="zh-CN" altLang="en-US" sz="3200" dirty="0" smtClean="0"/>
              <a:t>  </a:t>
            </a:r>
            <a:r>
              <a:rPr lang="zh-CN" altLang="en-US" sz="2800" dirty="0" smtClean="0">
                <a:solidFill>
                  <a:schemeClr val="tx2">
                    <a:lumMod val="75000"/>
                  </a:schemeClr>
                </a:solidFill>
              </a:rPr>
              <a:t>全美本科入学新生统计数据</a:t>
            </a:r>
            <a:endParaRPr lang="en-US" sz="2800" dirty="0">
              <a:solidFill>
                <a:schemeClr val="tx2">
                  <a:lumMod val="75000"/>
                </a:schemeClr>
              </a:solidFill>
            </a:endParaRPr>
          </a:p>
        </p:txBody>
      </p:sp>
      <p:graphicFrame>
        <p:nvGraphicFramePr>
          <p:cNvPr id="4" name="Table 3"/>
          <p:cNvGraphicFramePr>
            <a:graphicFrameLocks noGrp="1"/>
          </p:cNvGraphicFramePr>
          <p:nvPr/>
        </p:nvGraphicFramePr>
        <p:xfrm>
          <a:off x="685799" y="1676400"/>
          <a:ext cx="7543797" cy="2990850"/>
        </p:xfrm>
        <a:graphic>
          <a:graphicData uri="http://schemas.openxmlformats.org/drawingml/2006/table">
            <a:tbl>
              <a:tblPr>
                <a:tableStyleId>{69C7853C-536D-4A76-A0AE-DD22124D55A5}</a:tableStyleId>
              </a:tblPr>
              <a:tblGrid>
                <a:gridCol w="3955001"/>
                <a:gridCol w="1684537"/>
                <a:gridCol w="1904259"/>
              </a:tblGrid>
              <a:tr h="584200">
                <a:tc>
                  <a:txBody>
                    <a:bodyPr/>
                    <a:lstStyle/>
                    <a:p>
                      <a:pPr algn="l" fontAlgn="b"/>
                      <a:r>
                        <a:rPr lang="en-US" sz="2000" u="none" strike="noStrike" dirty="0" smtClean="0"/>
                        <a:t>Institution</a:t>
                      </a:r>
                      <a:r>
                        <a:rPr lang="en-US" sz="2000" u="none" strike="noStrike" baseline="0" dirty="0" smtClean="0"/>
                        <a:t> Type </a:t>
                      </a:r>
                      <a:r>
                        <a:rPr lang="zh-CN" altLang="en-US" sz="2000" u="none" strike="noStrike" baseline="0" dirty="0" smtClean="0"/>
                        <a:t>高校类型</a:t>
                      </a:r>
                      <a:endParaRPr lang="en-US" sz="2000" b="0" i="0" u="none" strike="noStrike" dirty="0">
                        <a:solidFill>
                          <a:schemeClr val="tx2">
                            <a:lumMod val="75000"/>
                          </a:schemeClr>
                        </a:solidFill>
                        <a:latin typeface="Calibri"/>
                      </a:endParaRPr>
                    </a:p>
                  </a:txBody>
                  <a:tcPr marL="9525" marR="9525" marT="9525" marB="0" anchor="b"/>
                </a:tc>
                <a:tc>
                  <a:txBody>
                    <a:bodyPr/>
                    <a:lstStyle/>
                    <a:p>
                      <a:pPr algn="ctr" fontAlgn="b"/>
                      <a:r>
                        <a:rPr lang="en-US" sz="2000" u="none" strike="noStrike" dirty="0" smtClean="0"/>
                        <a:t>Direct from</a:t>
                      </a:r>
                      <a:r>
                        <a:rPr lang="en-US" sz="2000" u="none" strike="noStrike" baseline="0" dirty="0" smtClean="0"/>
                        <a:t> HS </a:t>
                      </a:r>
                      <a:r>
                        <a:rPr lang="zh-CN" altLang="en-US" sz="2000" u="none" strike="noStrike" baseline="0" dirty="0" smtClean="0"/>
                        <a:t>高中直录生</a:t>
                      </a:r>
                      <a:endParaRPr lang="en-US" sz="2000" b="0" i="0" u="none" strike="noStrike" dirty="0">
                        <a:solidFill>
                          <a:schemeClr val="tx2">
                            <a:lumMod val="75000"/>
                          </a:schemeClr>
                        </a:solidFill>
                        <a:latin typeface="Calibri"/>
                      </a:endParaRPr>
                    </a:p>
                  </a:txBody>
                  <a:tcPr marL="9525" marR="9525" marT="9525" marB="0" anchor="b"/>
                </a:tc>
                <a:tc>
                  <a:txBody>
                    <a:bodyPr/>
                    <a:lstStyle/>
                    <a:p>
                      <a:pPr algn="ctr" fontAlgn="b"/>
                      <a:r>
                        <a:rPr lang="en-US" sz="2000" u="none" strike="noStrike" dirty="0" smtClean="0"/>
                        <a:t>All Other</a:t>
                      </a:r>
                      <a:endParaRPr lang="en-US" sz="2000" u="none" strike="noStrike" baseline="0" dirty="0" smtClean="0"/>
                    </a:p>
                    <a:p>
                      <a:pPr algn="ctr" fontAlgn="b"/>
                      <a:r>
                        <a:rPr lang="zh-CN" altLang="en-US" sz="2000" u="none" strike="noStrike" baseline="0" dirty="0" smtClean="0"/>
                        <a:t>其它</a:t>
                      </a:r>
                      <a:endParaRPr lang="en-US" sz="2000" b="0" i="0" u="none" strike="noStrike" dirty="0">
                        <a:solidFill>
                          <a:schemeClr val="tx2">
                            <a:lumMod val="75000"/>
                          </a:schemeClr>
                        </a:solidFill>
                        <a:latin typeface="Calibri"/>
                      </a:endParaRPr>
                    </a:p>
                  </a:txBody>
                  <a:tcPr marL="9525" marR="9525" marT="9525" marB="0" anchor="b"/>
                </a:tc>
              </a:tr>
              <a:tr h="584200">
                <a:tc>
                  <a:txBody>
                    <a:bodyPr/>
                    <a:lstStyle/>
                    <a:p>
                      <a:pPr algn="l" fontAlgn="b"/>
                      <a:r>
                        <a:rPr lang="en-US" sz="2000" u="none" strike="noStrike" dirty="0"/>
                        <a:t>Private </a:t>
                      </a:r>
                      <a:r>
                        <a:rPr lang="en-US" sz="2000" u="none" strike="noStrike" dirty="0" smtClean="0"/>
                        <a:t>for-profit</a:t>
                      </a:r>
                      <a:r>
                        <a:rPr lang="zh-CN" altLang="en-US" sz="2000" u="none" strike="noStrike" baseline="0" dirty="0" smtClean="0"/>
                        <a:t>  赢利性私立</a:t>
                      </a:r>
                      <a:endParaRPr lang="en-US" sz="2000" b="0" i="0" u="none" strike="noStrike" dirty="0">
                        <a:solidFill>
                          <a:schemeClr val="tx2">
                            <a:lumMod val="75000"/>
                          </a:schemeClr>
                        </a:solidFill>
                        <a:latin typeface="Calibri"/>
                      </a:endParaRPr>
                    </a:p>
                  </a:txBody>
                  <a:tcPr marL="9525" marR="9525" marT="9525" marB="0" anchor="b"/>
                </a:tc>
                <a:tc>
                  <a:txBody>
                    <a:bodyPr/>
                    <a:lstStyle/>
                    <a:p>
                      <a:pPr algn="r" fontAlgn="b"/>
                      <a:r>
                        <a:rPr lang="en-US" sz="2000" u="none" strike="noStrike" dirty="0"/>
                        <a:t>136,579</a:t>
                      </a:r>
                      <a:endParaRPr lang="en-US" sz="2000" b="0" i="0" u="none" strike="noStrike" dirty="0">
                        <a:solidFill>
                          <a:srgbClr val="000000"/>
                        </a:solidFill>
                        <a:latin typeface="Calibri"/>
                      </a:endParaRPr>
                    </a:p>
                  </a:txBody>
                  <a:tcPr marL="9525" marR="9525" marT="9525" marB="0" anchor="b"/>
                </a:tc>
                <a:tc>
                  <a:txBody>
                    <a:bodyPr/>
                    <a:lstStyle/>
                    <a:p>
                      <a:pPr algn="r" fontAlgn="b"/>
                      <a:r>
                        <a:rPr lang="en-US" sz="2000" u="none" strike="noStrike" dirty="0" smtClean="0"/>
                        <a:t>130,664</a:t>
                      </a:r>
                      <a:endParaRPr lang="en-US" sz="2000" b="0" i="0" u="none" strike="noStrike" dirty="0">
                        <a:solidFill>
                          <a:srgbClr val="000000"/>
                        </a:solidFill>
                        <a:latin typeface="Calibri"/>
                      </a:endParaRPr>
                    </a:p>
                  </a:txBody>
                  <a:tcPr marL="9525" marR="9525" marT="9525" marB="0" anchor="b"/>
                </a:tc>
              </a:tr>
              <a:tr h="584200">
                <a:tc>
                  <a:txBody>
                    <a:bodyPr/>
                    <a:lstStyle/>
                    <a:p>
                      <a:pPr algn="l" fontAlgn="b"/>
                      <a:r>
                        <a:rPr lang="en-GB" sz="2000" u="none" strike="noStrike" dirty="0"/>
                        <a:t>Private not-for-profit </a:t>
                      </a:r>
                      <a:r>
                        <a:rPr lang="zh-CN" altLang="en-US" sz="2000" u="none" strike="noStrike" baseline="0" dirty="0" smtClean="0"/>
                        <a:t>非赢利性私立</a:t>
                      </a:r>
                      <a:endParaRPr lang="en-GB" sz="2000" b="0" i="0" u="none" strike="noStrike" dirty="0">
                        <a:solidFill>
                          <a:schemeClr val="tx2">
                            <a:lumMod val="75000"/>
                          </a:schemeClr>
                        </a:solidFill>
                        <a:latin typeface="Calibri"/>
                      </a:endParaRPr>
                    </a:p>
                  </a:txBody>
                  <a:tcPr marL="9525" marR="9525" marT="9525" marB="0" anchor="b"/>
                </a:tc>
                <a:tc>
                  <a:txBody>
                    <a:bodyPr/>
                    <a:lstStyle/>
                    <a:p>
                      <a:pPr algn="r" fontAlgn="b"/>
                      <a:r>
                        <a:rPr lang="en-US" sz="2000" u="none" strike="noStrike" dirty="0" smtClean="0"/>
                        <a:t>598,429</a:t>
                      </a:r>
                      <a:endParaRPr lang="en-US" sz="2000" b="0" i="0" u="none" strike="noStrike" dirty="0">
                        <a:solidFill>
                          <a:srgbClr val="000000"/>
                        </a:solidFill>
                        <a:latin typeface="Calibri"/>
                      </a:endParaRPr>
                    </a:p>
                  </a:txBody>
                  <a:tcPr marL="9525" marR="9525" marT="9525" marB="0" anchor="b"/>
                </a:tc>
                <a:tc>
                  <a:txBody>
                    <a:bodyPr/>
                    <a:lstStyle/>
                    <a:p>
                      <a:pPr algn="r" fontAlgn="b"/>
                      <a:endParaRPr lang="en-US" sz="2000" u="none" strike="noStrike" dirty="0" smtClean="0"/>
                    </a:p>
                    <a:p>
                      <a:pPr algn="r" fontAlgn="b"/>
                      <a:r>
                        <a:rPr lang="en-US" sz="2000" u="none" strike="noStrike" dirty="0" smtClean="0"/>
                        <a:t>242,979</a:t>
                      </a:r>
                      <a:endParaRPr lang="en-US" sz="2000" b="0" i="0" u="none" strike="noStrike" dirty="0">
                        <a:solidFill>
                          <a:srgbClr val="000000"/>
                        </a:solidFill>
                        <a:latin typeface="Calibri"/>
                      </a:endParaRPr>
                    </a:p>
                  </a:txBody>
                  <a:tcPr marL="9525" marR="9525" marT="9525" marB="0" anchor="b"/>
                </a:tc>
              </a:tr>
              <a:tr h="584200">
                <a:tc>
                  <a:txBody>
                    <a:bodyPr/>
                    <a:lstStyle/>
                    <a:p>
                      <a:pPr algn="l" fontAlgn="b"/>
                      <a:r>
                        <a:rPr lang="en-US" sz="2000" u="none" strike="noStrike" dirty="0" smtClean="0"/>
                        <a:t>Public </a:t>
                      </a:r>
                      <a:r>
                        <a:rPr lang="zh-CN" altLang="en-US" sz="2000" u="none" strike="noStrike" dirty="0" smtClean="0"/>
                        <a:t>公立</a:t>
                      </a:r>
                      <a:endParaRPr lang="en-US" sz="2000" b="0" i="0" u="none" strike="noStrike" dirty="0">
                        <a:solidFill>
                          <a:schemeClr val="tx2">
                            <a:lumMod val="75000"/>
                          </a:schemeClr>
                        </a:solidFill>
                        <a:latin typeface="Calibri"/>
                      </a:endParaRPr>
                    </a:p>
                  </a:txBody>
                  <a:tcPr marL="9525" marR="9525" marT="9525" marB="0" anchor="b"/>
                </a:tc>
                <a:tc>
                  <a:txBody>
                    <a:bodyPr/>
                    <a:lstStyle/>
                    <a:p>
                      <a:pPr algn="r" fontAlgn="b"/>
                      <a:r>
                        <a:rPr lang="en-US" sz="2000" u="none" strike="noStrike"/>
                        <a:t>1,813,198</a:t>
                      </a:r>
                      <a:endParaRPr lang="en-US" sz="2000" b="0" i="0" u="none" strike="noStrike">
                        <a:solidFill>
                          <a:srgbClr val="000000"/>
                        </a:solidFill>
                        <a:latin typeface="Calibri"/>
                      </a:endParaRPr>
                    </a:p>
                  </a:txBody>
                  <a:tcPr marL="9525" marR="9525" marT="9525" marB="0" anchor="b"/>
                </a:tc>
                <a:tc>
                  <a:txBody>
                    <a:bodyPr/>
                    <a:lstStyle/>
                    <a:p>
                      <a:pPr algn="r" fontAlgn="b"/>
                      <a:r>
                        <a:rPr lang="en-US" sz="2000" u="none" strike="noStrike" dirty="0" smtClean="0"/>
                        <a:t>2,230,691</a:t>
                      </a:r>
                      <a:endParaRPr lang="en-US" sz="2000" b="0" i="0" u="none" strike="noStrike" dirty="0">
                        <a:solidFill>
                          <a:srgbClr val="000000"/>
                        </a:solidFill>
                        <a:latin typeface="Calibri"/>
                      </a:endParaRPr>
                    </a:p>
                  </a:txBody>
                  <a:tcPr marL="9525" marR="9525" marT="9525" marB="0" anchor="b"/>
                </a:tc>
              </a:tr>
              <a:tr h="584200">
                <a:tc>
                  <a:txBody>
                    <a:bodyPr/>
                    <a:lstStyle/>
                    <a:p>
                      <a:pPr algn="l" fontAlgn="b"/>
                      <a:r>
                        <a:rPr lang="en-US" sz="2000" u="none" strike="noStrike" dirty="0"/>
                        <a:t>Grand </a:t>
                      </a:r>
                      <a:r>
                        <a:rPr lang="en-US" sz="2000" u="none" strike="noStrike" dirty="0" smtClean="0"/>
                        <a:t>Total</a:t>
                      </a:r>
                      <a:r>
                        <a:rPr lang="zh-CN" altLang="en-US" sz="2000" u="none" strike="noStrike" baseline="0" dirty="0" smtClean="0"/>
                        <a:t> 总数</a:t>
                      </a:r>
                      <a:endParaRPr lang="en-US" sz="2000" b="1" i="0" u="none" strike="noStrike" dirty="0">
                        <a:solidFill>
                          <a:srgbClr val="000000"/>
                        </a:solidFill>
                        <a:latin typeface="Calibri"/>
                      </a:endParaRPr>
                    </a:p>
                  </a:txBody>
                  <a:tcPr marL="9525" marR="9525" marT="9525" marB="0" anchor="b"/>
                </a:tc>
                <a:tc>
                  <a:txBody>
                    <a:bodyPr/>
                    <a:lstStyle/>
                    <a:p>
                      <a:pPr algn="r" fontAlgn="b"/>
                      <a:r>
                        <a:rPr lang="en-US" sz="2000" u="none" strike="noStrike"/>
                        <a:t>2,448,206</a:t>
                      </a:r>
                      <a:endParaRPr lang="en-US" sz="2000" b="1" i="0" u="none" strike="noStrike">
                        <a:solidFill>
                          <a:srgbClr val="000000"/>
                        </a:solidFill>
                        <a:latin typeface="Calibri"/>
                      </a:endParaRPr>
                    </a:p>
                  </a:txBody>
                  <a:tcPr marL="9525" marR="9525" marT="9525" marB="0" anchor="b"/>
                </a:tc>
                <a:tc>
                  <a:txBody>
                    <a:bodyPr/>
                    <a:lstStyle/>
                    <a:p>
                      <a:pPr algn="r" fontAlgn="b"/>
                      <a:r>
                        <a:rPr lang="en-US" sz="2000" u="none" strike="noStrike" dirty="0" smtClean="0"/>
                        <a:t>2,604,334</a:t>
                      </a:r>
                      <a:endParaRPr lang="en-US" sz="2000" b="1" i="0" u="none" strike="noStrike" dirty="0">
                        <a:solidFill>
                          <a:srgbClr val="000000"/>
                        </a:solidFill>
                        <a:latin typeface="Calibri"/>
                      </a:endParaRPr>
                    </a:p>
                  </a:txBody>
                  <a:tcPr marL="9525" marR="9525" marT="9525" marB="0" anchor="b"/>
                </a:tc>
              </a:tr>
            </a:tbl>
          </a:graphicData>
        </a:graphic>
      </p:graphicFrame>
      <p:sp>
        <p:nvSpPr>
          <p:cNvPr id="5" name="TextBox 4"/>
          <p:cNvSpPr txBox="1"/>
          <p:nvPr/>
        </p:nvSpPr>
        <p:spPr>
          <a:xfrm>
            <a:off x="609600" y="5943600"/>
            <a:ext cx="2514600" cy="369332"/>
          </a:xfrm>
          <a:prstGeom prst="rect">
            <a:avLst/>
          </a:prstGeom>
          <a:noFill/>
        </p:spPr>
        <p:txBody>
          <a:bodyPr wrap="square" rtlCol="0">
            <a:spAutoFit/>
          </a:bodyPr>
          <a:lstStyle/>
          <a:p>
            <a:r>
              <a:rPr lang="en-US" i="1" dirty="0" smtClean="0"/>
              <a:t>Source: FALL 2009 IPEDS</a:t>
            </a:r>
            <a:endParaRPr lang="en-US" i="1" dirty="0"/>
          </a:p>
        </p:txBody>
      </p:sp>
      <p:sp>
        <p:nvSpPr>
          <p:cNvPr id="6" name="Rounded Rectangular Callout 5"/>
          <p:cNvSpPr/>
          <p:nvPr/>
        </p:nvSpPr>
        <p:spPr>
          <a:xfrm>
            <a:off x="4495800" y="5257800"/>
            <a:ext cx="2743200" cy="762000"/>
          </a:xfrm>
          <a:prstGeom prst="wedgeRoundRectCallout">
            <a:avLst>
              <a:gd name="adj1" fmla="val 49292"/>
              <a:gd name="adj2" fmla="val -1264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t>绝大多数为转校生</a:t>
            </a:r>
            <a:endParaRPr lang="en-US" altLang="zh-CN" sz="1600" dirty="0" smtClean="0"/>
          </a:p>
          <a:p>
            <a:pPr algn="ctr"/>
            <a:r>
              <a:rPr lang="en-US" altLang="zh-CN" sz="1600" dirty="0" smtClean="0"/>
              <a:t>Mostly transfer students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457200" y="1371600"/>
          <a:ext cx="8153400" cy="3962398"/>
        </p:xfrm>
        <a:graphic>
          <a:graphicData uri="http://schemas.openxmlformats.org/drawingml/2006/table">
            <a:tbl>
              <a:tblPr firstRow="1" bandRow="1">
                <a:tableStyleId>{F5AB1C69-6EDB-4FF4-983F-18BD219EF322}</a:tableStyleId>
              </a:tblPr>
              <a:tblGrid>
                <a:gridCol w="1371600"/>
                <a:gridCol w="826008"/>
                <a:gridCol w="941832"/>
                <a:gridCol w="941832"/>
                <a:gridCol w="941832"/>
                <a:gridCol w="941832"/>
                <a:gridCol w="941832"/>
                <a:gridCol w="1246632"/>
              </a:tblGrid>
              <a:tr h="899032">
                <a:tc>
                  <a:txBody>
                    <a:bodyPr/>
                    <a:lstStyle/>
                    <a:p>
                      <a:pPr algn="ctr"/>
                      <a:r>
                        <a:rPr lang="zh-CN" altLang="en-US" sz="2000" dirty="0" smtClean="0"/>
                        <a:t>社区学院</a:t>
                      </a:r>
                      <a:endParaRPr lang="en-US" altLang="zh-CN" sz="2000" dirty="0" smtClean="0"/>
                    </a:p>
                    <a:p>
                      <a:pPr algn="ctr"/>
                      <a:r>
                        <a:rPr lang="zh-CN" altLang="en-US" sz="2000" dirty="0" smtClean="0"/>
                        <a:t>名称</a:t>
                      </a:r>
                      <a:endParaRPr lang="en-US" sz="2000" b="0" dirty="0"/>
                    </a:p>
                  </a:txBody>
                  <a:tcPr anchor="ctr"/>
                </a:tc>
                <a:tc>
                  <a:txBody>
                    <a:bodyPr/>
                    <a:lstStyle/>
                    <a:p>
                      <a:pPr algn="ctr"/>
                      <a:r>
                        <a:rPr lang="en-US" sz="2000" dirty="0" smtClean="0"/>
                        <a:t>Fall  2005</a:t>
                      </a:r>
                      <a:endParaRPr lang="en-US" sz="2000" b="0" dirty="0"/>
                    </a:p>
                  </a:txBody>
                  <a:tcPr anchor="ctr"/>
                </a:tc>
                <a:tc>
                  <a:txBody>
                    <a:bodyPr/>
                    <a:lstStyle/>
                    <a:p>
                      <a:pPr algn="ctr"/>
                      <a:r>
                        <a:rPr lang="en-US" sz="2000" dirty="0" smtClean="0"/>
                        <a:t>Fall </a:t>
                      </a:r>
                    </a:p>
                    <a:p>
                      <a:pPr algn="ctr"/>
                      <a:r>
                        <a:rPr lang="en-US" sz="2000" dirty="0" smtClean="0"/>
                        <a:t>2006</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Fall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2007</a:t>
                      </a:r>
                      <a:endParaRPr lang="en-US" sz="2000" b="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Fall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2008</a:t>
                      </a:r>
                      <a:endParaRPr lang="en-US" sz="2000" b="0" dirty="0" smtClean="0"/>
                    </a:p>
                  </a:txBody>
                  <a:tcPr anchor="ctr"/>
                </a:tc>
                <a:tc>
                  <a:txBody>
                    <a:bodyPr/>
                    <a:lstStyle/>
                    <a:p>
                      <a:pPr algn="ctr"/>
                      <a:r>
                        <a:rPr lang="en-US" sz="2000" dirty="0" smtClean="0"/>
                        <a:t>Fall </a:t>
                      </a:r>
                    </a:p>
                    <a:p>
                      <a:pPr algn="ctr"/>
                      <a:r>
                        <a:rPr lang="en-US" sz="2000" dirty="0" smtClean="0"/>
                        <a:t>2009</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Fall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2010</a:t>
                      </a:r>
                      <a:endParaRPr lang="en-US" sz="2000" b="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 </a:t>
                      </a:r>
                      <a:r>
                        <a:rPr lang="en-US" sz="1400" dirty="0" smtClean="0"/>
                        <a:t> (</a:t>
                      </a:r>
                      <a:r>
                        <a:rPr lang="zh-CN" altLang="en-US" sz="1400" dirty="0" smtClean="0"/>
                        <a:t>六年变化</a:t>
                      </a:r>
                      <a:r>
                        <a:rPr lang="en-US" altLang="zh-CN" sz="1400" dirty="0" smtClean="0"/>
                        <a:t>)</a:t>
                      </a: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Increase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2005-10</a:t>
                      </a:r>
                      <a:endParaRPr lang="en-US" sz="1600" b="0" i="1" dirty="0" smtClean="0"/>
                    </a:p>
                  </a:txBody>
                  <a:tcPr/>
                </a:tc>
              </a:tr>
              <a:tr h="566056">
                <a:tc>
                  <a:txBody>
                    <a:bodyPr/>
                    <a:lstStyle/>
                    <a:p>
                      <a:r>
                        <a:rPr lang="en-US" sz="1800" dirty="0" smtClean="0"/>
                        <a:t>Washtenaw</a:t>
                      </a:r>
                      <a:endParaRPr lang="en-US" sz="1800" dirty="0"/>
                    </a:p>
                  </a:txBody>
                  <a:tcPr anchor="ctr"/>
                </a:tc>
                <a:tc>
                  <a:txBody>
                    <a:bodyPr/>
                    <a:lstStyle/>
                    <a:p>
                      <a:pPr algn="ctr"/>
                      <a:r>
                        <a:rPr lang="en-US" sz="2000" dirty="0" smtClean="0"/>
                        <a:t>1777</a:t>
                      </a:r>
                      <a:endParaRPr lang="en-US" sz="2000" dirty="0"/>
                    </a:p>
                  </a:txBody>
                  <a:tcPr anchor="ctr"/>
                </a:tc>
                <a:tc>
                  <a:txBody>
                    <a:bodyPr/>
                    <a:lstStyle/>
                    <a:p>
                      <a:pPr algn="ctr"/>
                      <a:r>
                        <a:rPr lang="en-US" sz="2000" dirty="0" smtClean="0"/>
                        <a:t>1836</a:t>
                      </a:r>
                      <a:endParaRPr lang="en-US" sz="2000" dirty="0"/>
                    </a:p>
                  </a:txBody>
                  <a:tcPr anchor="ctr"/>
                </a:tc>
                <a:tc>
                  <a:txBody>
                    <a:bodyPr/>
                    <a:lstStyle/>
                    <a:p>
                      <a:pPr algn="ctr"/>
                      <a:r>
                        <a:rPr lang="en-US" sz="2000" dirty="0" smtClean="0"/>
                        <a:t>1922</a:t>
                      </a:r>
                      <a:endParaRPr lang="en-US" sz="2000" dirty="0"/>
                    </a:p>
                  </a:txBody>
                  <a:tcPr anchor="ctr"/>
                </a:tc>
                <a:tc>
                  <a:txBody>
                    <a:bodyPr/>
                    <a:lstStyle/>
                    <a:p>
                      <a:pPr algn="ctr"/>
                      <a:r>
                        <a:rPr lang="en-US" sz="2000" dirty="0" smtClean="0"/>
                        <a:t>1671</a:t>
                      </a:r>
                      <a:endParaRPr lang="en-US" sz="2000" dirty="0"/>
                    </a:p>
                  </a:txBody>
                  <a:tcPr anchor="ctr"/>
                </a:tc>
                <a:tc>
                  <a:txBody>
                    <a:bodyPr/>
                    <a:lstStyle/>
                    <a:p>
                      <a:pPr algn="ctr"/>
                      <a:r>
                        <a:rPr lang="en-US" sz="2000" dirty="0" smtClean="0"/>
                        <a:t>2100</a:t>
                      </a:r>
                      <a:endParaRPr lang="en-US" sz="2000" dirty="0"/>
                    </a:p>
                  </a:txBody>
                  <a:tcPr anchor="ctr"/>
                </a:tc>
                <a:tc>
                  <a:txBody>
                    <a:bodyPr/>
                    <a:lstStyle/>
                    <a:p>
                      <a:pPr algn="ctr"/>
                      <a:r>
                        <a:rPr lang="en-US" sz="2000" dirty="0" smtClean="0"/>
                        <a:t>2363</a:t>
                      </a:r>
                      <a:endParaRPr lang="en-US" sz="2000" dirty="0"/>
                    </a:p>
                  </a:txBody>
                  <a:tcPr anchor="ctr"/>
                </a:tc>
                <a:tc>
                  <a:txBody>
                    <a:bodyPr/>
                    <a:lstStyle/>
                    <a:p>
                      <a:pPr algn="ctr"/>
                      <a:r>
                        <a:rPr lang="en-US" sz="2000" dirty="0" smtClean="0"/>
                        <a:t>32.1%</a:t>
                      </a:r>
                      <a:endParaRPr lang="en-US" sz="2000" i="1" dirty="0"/>
                    </a:p>
                  </a:txBody>
                  <a:tcPr anchor="ctr"/>
                </a:tc>
              </a:tr>
              <a:tr h="499462">
                <a:tc>
                  <a:txBody>
                    <a:bodyPr/>
                    <a:lstStyle/>
                    <a:p>
                      <a:r>
                        <a:rPr lang="en-US" sz="1800" dirty="0" smtClean="0"/>
                        <a:t>Schoolcraft</a:t>
                      </a:r>
                      <a:endParaRPr lang="en-US" sz="1800" dirty="0"/>
                    </a:p>
                  </a:txBody>
                  <a:tcPr anchor="ctr"/>
                </a:tc>
                <a:tc>
                  <a:txBody>
                    <a:bodyPr/>
                    <a:lstStyle/>
                    <a:p>
                      <a:pPr algn="ctr"/>
                      <a:r>
                        <a:rPr lang="en-US" sz="2000" dirty="0" smtClean="0"/>
                        <a:t>1099</a:t>
                      </a:r>
                      <a:endParaRPr lang="en-US" sz="2000" dirty="0"/>
                    </a:p>
                  </a:txBody>
                  <a:tcPr anchor="ctr"/>
                </a:tc>
                <a:tc>
                  <a:txBody>
                    <a:bodyPr/>
                    <a:lstStyle/>
                    <a:p>
                      <a:pPr algn="ctr"/>
                      <a:r>
                        <a:rPr lang="en-US" sz="2000" dirty="0" smtClean="0"/>
                        <a:t>1068</a:t>
                      </a:r>
                      <a:endParaRPr lang="en-US" sz="2000" dirty="0"/>
                    </a:p>
                  </a:txBody>
                  <a:tcPr anchor="ctr"/>
                </a:tc>
                <a:tc>
                  <a:txBody>
                    <a:bodyPr/>
                    <a:lstStyle/>
                    <a:p>
                      <a:pPr algn="ctr"/>
                      <a:r>
                        <a:rPr lang="en-US" sz="2000" dirty="0" smtClean="0"/>
                        <a:t>1063</a:t>
                      </a:r>
                      <a:endParaRPr lang="en-US" sz="2000" dirty="0"/>
                    </a:p>
                  </a:txBody>
                  <a:tcPr anchor="ctr"/>
                </a:tc>
                <a:tc>
                  <a:txBody>
                    <a:bodyPr/>
                    <a:lstStyle/>
                    <a:p>
                      <a:pPr algn="ctr"/>
                      <a:r>
                        <a:rPr lang="en-US" sz="2000" dirty="0" smtClean="0"/>
                        <a:t>996</a:t>
                      </a:r>
                      <a:endParaRPr lang="en-US" sz="2000" dirty="0"/>
                    </a:p>
                  </a:txBody>
                  <a:tcPr anchor="ctr"/>
                </a:tc>
                <a:tc>
                  <a:txBody>
                    <a:bodyPr/>
                    <a:lstStyle/>
                    <a:p>
                      <a:pPr algn="ctr"/>
                      <a:r>
                        <a:rPr lang="en-US" sz="2000" dirty="0" smtClean="0"/>
                        <a:t>1137</a:t>
                      </a:r>
                      <a:endParaRPr lang="en-US" sz="2000" dirty="0"/>
                    </a:p>
                  </a:txBody>
                  <a:tcPr anchor="ctr"/>
                </a:tc>
                <a:tc>
                  <a:txBody>
                    <a:bodyPr/>
                    <a:lstStyle/>
                    <a:p>
                      <a:pPr algn="ctr"/>
                      <a:r>
                        <a:rPr lang="en-US" sz="2000" dirty="0" smtClean="0"/>
                        <a:t>1257</a:t>
                      </a:r>
                      <a:endParaRPr lang="en-US" sz="2000" dirty="0"/>
                    </a:p>
                  </a:txBody>
                  <a:tcPr anchor="ctr"/>
                </a:tc>
                <a:tc>
                  <a:txBody>
                    <a:bodyPr/>
                    <a:lstStyle/>
                    <a:p>
                      <a:pPr algn="ctr"/>
                      <a:r>
                        <a:rPr lang="en-US" sz="2000" dirty="0" smtClean="0"/>
                        <a:t>13.9%</a:t>
                      </a:r>
                      <a:endParaRPr lang="en-US" sz="2000" i="1" dirty="0"/>
                    </a:p>
                  </a:txBody>
                  <a:tcPr anchor="ctr"/>
                </a:tc>
              </a:tr>
              <a:tr h="499462">
                <a:tc>
                  <a:txBody>
                    <a:bodyPr/>
                    <a:lstStyle/>
                    <a:p>
                      <a:r>
                        <a:rPr lang="en-US" sz="1800" dirty="0" smtClean="0"/>
                        <a:t>Oakland</a:t>
                      </a:r>
                      <a:r>
                        <a:rPr lang="en-US" sz="1800" baseline="0" dirty="0" smtClean="0"/>
                        <a:t> CC</a:t>
                      </a:r>
                      <a:endParaRPr lang="en-US" sz="1800" dirty="0"/>
                    </a:p>
                  </a:txBody>
                  <a:tcPr anchor="ctr"/>
                </a:tc>
                <a:tc>
                  <a:txBody>
                    <a:bodyPr/>
                    <a:lstStyle/>
                    <a:p>
                      <a:pPr algn="ctr"/>
                      <a:r>
                        <a:rPr lang="en-US" sz="2000" dirty="0" smtClean="0"/>
                        <a:t>785</a:t>
                      </a:r>
                      <a:endParaRPr lang="en-US" sz="2000" dirty="0"/>
                    </a:p>
                  </a:txBody>
                  <a:tcPr anchor="ctr"/>
                </a:tc>
                <a:tc>
                  <a:txBody>
                    <a:bodyPr/>
                    <a:lstStyle/>
                    <a:p>
                      <a:pPr algn="ctr"/>
                      <a:r>
                        <a:rPr lang="en-US" sz="2000" dirty="0" smtClean="0"/>
                        <a:t>764</a:t>
                      </a:r>
                      <a:endParaRPr lang="en-US" sz="2000" dirty="0"/>
                    </a:p>
                  </a:txBody>
                  <a:tcPr anchor="ctr"/>
                </a:tc>
                <a:tc>
                  <a:txBody>
                    <a:bodyPr/>
                    <a:lstStyle/>
                    <a:p>
                      <a:pPr algn="ctr"/>
                      <a:r>
                        <a:rPr lang="en-US" sz="2000" dirty="0" smtClean="0"/>
                        <a:t>689</a:t>
                      </a:r>
                      <a:endParaRPr lang="en-US" sz="2000" dirty="0"/>
                    </a:p>
                  </a:txBody>
                  <a:tcPr anchor="ctr"/>
                </a:tc>
                <a:tc>
                  <a:txBody>
                    <a:bodyPr/>
                    <a:lstStyle/>
                    <a:p>
                      <a:pPr algn="ctr"/>
                      <a:r>
                        <a:rPr lang="en-US" sz="2000" dirty="0" smtClean="0"/>
                        <a:t>669</a:t>
                      </a:r>
                      <a:endParaRPr lang="en-US" sz="2000" dirty="0"/>
                    </a:p>
                  </a:txBody>
                  <a:tcPr anchor="ctr"/>
                </a:tc>
                <a:tc>
                  <a:txBody>
                    <a:bodyPr/>
                    <a:lstStyle/>
                    <a:p>
                      <a:pPr algn="ctr"/>
                      <a:r>
                        <a:rPr lang="en-US" sz="2000" dirty="0" smtClean="0"/>
                        <a:t>708</a:t>
                      </a:r>
                      <a:endParaRPr lang="en-US" sz="2000" dirty="0"/>
                    </a:p>
                  </a:txBody>
                  <a:tcPr anchor="ctr"/>
                </a:tc>
                <a:tc>
                  <a:txBody>
                    <a:bodyPr/>
                    <a:lstStyle/>
                    <a:p>
                      <a:pPr algn="ctr"/>
                      <a:r>
                        <a:rPr lang="en-US" sz="2000" dirty="0" smtClean="0"/>
                        <a:t>773</a:t>
                      </a:r>
                      <a:endParaRPr lang="en-US" sz="2000" dirty="0"/>
                    </a:p>
                  </a:txBody>
                  <a:tcPr anchor="ctr"/>
                </a:tc>
                <a:tc>
                  <a:txBody>
                    <a:bodyPr/>
                    <a:lstStyle/>
                    <a:p>
                      <a:pPr algn="ctr"/>
                      <a:r>
                        <a:rPr lang="en-US" sz="2000" dirty="0" smtClean="0"/>
                        <a:t>-1.5%</a:t>
                      </a:r>
                      <a:endParaRPr lang="en-US" sz="2000" i="1" dirty="0">
                        <a:solidFill>
                          <a:srgbClr val="FF0000"/>
                        </a:solidFill>
                      </a:endParaRPr>
                    </a:p>
                  </a:txBody>
                  <a:tcPr anchor="ctr"/>
                </a:tc>
              </a:tr>
              <a:tr h="499462">
                <a:tc>
                  <a:txBody>
                    <a:bodyPr/>
                    <a:lstStyle/>
                    <a:p>
                      <a:r>
                        <a:rPr lang="en-US" sz="1800" dirty="0" smtClean="0"/>
                        <a:t>Henry Ford </a:t>
                      </a:r>
                      <a:endParaRPr lang="en-US" sz="1800" dirty="0"/>
                    </a:p>
                  </a:txBody>
                  <a:tcPr anchor="ctr"/>
                </a:tc>
                <a:tc>
                  <a:txBody>
                    <a:bodyPr/>
                    <a:lstStyle/>
                    <a:p>
                      <a:pPr algn="ctr"/>
                      <a:r>
                        <a:rPr lang="en-US" sz="2000" dirty="0" smtClean="0"/>
                        <a:t>647</a:t>
                      </a:r>
                      <a:endParaRPr lang="en-US" sz="2000" dirty="0"/>
                    </a:p>
                  </a:txBody>
                  <a:tcPr anchor="ctr"/>
                </a:tc>
                <a:tc>
                  <a:txBody>
                    <a:bodyPr/>
                    <a:lstStyle/>
                    <a:p>
                      <a:pPr algn="ctr"/>
                      <a:r>
                        <a:rPr lang="en-US" sz="2000" dirty="0" smtClean="0"/>
                        <a:t>614</a:t>
                      </a:r>
                      <a:endParaRPr lang="en-US" sz="2000" dirty="0"/>
                    </a:p>
                  </a:txBody>
                  <a:tcPr anchor="ctr"/>
                </a:tc>
                <a:tc>
                  <a:txBody>
                    <a:bodyPr/>
                    <a:lstStyle/>
                    <a:p>
                      <a:pPr algn="ctr"/>
                      <a:r>
                        <a:rPr lang="en-US" sz="2000" dirty="0" smtClean="0"/>
                        <a:t>634</a:t>
                      </a:r>
                      <a:endParaRPr lang="en-US" sz="2000" dirty="0"/>
                    </a:p>
                  </a:txBody>
                  <a:tcPr anchor="ctr"/>
                </a:tc>
                <a:tc>
                  <a:txBody>
                    <a:bodyPr/>
                    <a:lstStyle/>
                    <a:p>
                      <a:pPr algn="ctr"/>
                      <a:r>
                        <a:rPr lang="en-US" sz="2000" dirty="0" smtClean="0"/>
                        <a:t>598</a:t>
                      </a:r>
                      <a:endParaRPr lang="en-US" sz="2000" dirty="0"/>
                    </a:p>
                  </a:txBody>
                  <a:tcPr anchor="ctr"/>
                </a:tc>
                <a:tc>
                  <a:txBody>
                    <a:bodyPr/>
                    <a:lstStyle/>
                    <a:p>
                      <a:pPr algn="ctr"/>
                      <a:r>
                        <a:rPr lang="en-US" sz="2000" dirty="0" smtClean="0"/>
                        <a:t>651</a:t>
                      </a:r>
                      <a:endParaRPr lang="en-US" sz="2000" dirty="0"/>
                    </a:p>
                  </a:txBody>
                  <a:tcPr anchor="ctr"/>
                </a:tc>
                <a:tc>
                  <a:txBody>
                    <a:bodyPr/>
                    <a:lstStyle/>
                    <a:p>
                      <a:pPr algn="ctr"/>
                      <a:r>
                        <a:rPr lang="en-US" sz="2000" dirty="0" smtClean="0"/>
                        <a:t>781</a:t>
                      </a:r>
                      <a:endParaRPr lang="en-US" sz="2000" dirty="0"/>
                    </a:p>
                  </a:txBody>
                  <a:tcPr anchor="ctr"/>
                </a:tc>
                <a:tc>
                  <a:txBody>
                    <a:bodyPr/>
                    <a:lstStyle/>
                    <a:p>
                      <a:pPr algn="ctr"/>
                      <a:r>
                        <a:rPr lang="en-US" sz="2000" dirty="0" smtClean="0"/>
                        <a:t>20.5%</a:t>
                      </a:r>
                      <a:endParaRPr lang="en-US" sz="2000" i="1" dirty="0"/>
                    </a:p>
                  </a:txBody>
                  <a:tcPr anchor="ctr"/>
                </a:tc>
              </a:tr>
              <a:tr h="499462">
                <a:tc>
                  <a:txBody>
                    <a:bodyPr/>
                    <a:lstStyle/>
                    <a:p>
                      <a:r>
                        <a:rPr lang="en-US" sz="1800" dirty="0" smtClean="0"/>
                        <a:t>Wayne</a:t>
                      </a:r>
                      <a:endParaRPr lang="en-US" sz="1800" dirty="0"/>
                    </a:p>
                  </a:txBody>
                  <a:tcPr anchor="ctr"/>
                </a:tc>
                <a:tc>
                  <a:txBody>
                    <a:bodyPr/>
                    <a:lstStyle/>
                    <a:p>
                      <a:pPr algn="ctr"/>
                      <a:r>
                        <a:rPr lang="en-US" sz="2000" dirty="0" smtClean="0"/>
                        <a:t>369</a:t>
                      </a:r>
                      <a:endParaRPr lang="en-US" sz="2000" dirty="0"/>
                    </a:p>
                  </a:txBody>
                  <a:tcPr anchor="ctr"/>
                </a:tc>
                <a:tc>
                  <a:txBody>
                    <a:bodyPr/>
                    <a:lstStyle/>
                    <a:p>
                      <a:pPr algn="ctr"/>
                      <a:r>
                        <a:rPr lang="en-US" sz="2000" dirty="0" smtClean="0"/>
                        <a:t>337</a:t>
                      </a:r>
                      <a:endParaRPr lang="en-US" sz="2000" dirty="0"/>
                    </a:p>
                  </a:txBody>
                  <a:tcPr anchor="ctr"/>
                </a:tc>
                <a:tc>
                  <a:txBody>
                    <a:bodyPr/>
                    <a:lstStyle/>
                    <a:p>
                      <a:pPr algn="ctr"/>
                      <a:r>
                        <a:rPr lang="en-US" sz="2000" dirty="0" smtClean="0"/>
                        <a:t>372</a:t>
                      </a:r>
                      <a:endParaRPr lang="en-US" sz="2000" dirty="0"/>
                    </a:p>
                  </a:txBody>
                  <a:tcPr anchor="ctr"/>
                </a:tc>
                <a:tc>
                  <a:txBody>
                    <a:bodyPr/>
                    <a:lstStyle/>
                    <a:p>
                      <a:pPr algn="ctr"/>
                      <a:r>
                        <a:rPr lang="en-US" sz="2000" dirty="0" smtClean="0"/>
                        <a:t>401</a:t>
                      </a:r>
                      <a:endParaRPr lang="en-US" sz="2000" dirty="0"/>
                    </a:p>
                  </a:txBody>
                  <a:tcPr anchor="ctr"/>
                </a:tc>
                <a:tc>
                  <a:txBody>
                    <a:bodyPr/>
                    <a:lstStyle/>
                    <a:p>
                      <a:pPr algn="ctr"/>
                      <a:r>
                        <a:rPr lang="en-US" sz="2000" dirty="0" smtClean="0"/>
                        <a:t>441</a:t>
                      </a:r>
                      <a:endParaRPr lang="en-US" sz="2000" dirty="0"/>
                    </a:p>
                  </a:txBody>
                  <a:tcPr anchor="ctr"/>
                </a:tc>
                <a:tc>
                  <a:txBody>
                    <a:bodyPr/>
                    <a:lstStyle/>
                    <a:p>
                      <a:pPr algn="ctr"/>
                      <a:r>
                        <a:rPr lang="en-US" sz="2000" dirty="0" smtClean="0"/>
                        <a:t>536</a:t>
                      </a:r>
                      <a:endParaRPr lang="en-US" sz="2000" dirty="0"/>
                    </a:p>
                  </a:txBody>
                  <a:tcPr anchor="ctr"/>
                </a:tc>
                <a:tc>
                  <a:txBody>
                    <a:bodyPr/>
                    <a:lstStyle/>
                    <a:p>
                      <a:pPr algn="ctr"/>
                      <a:r>
                        <a:rPr lang="en-US" sz="2000" dirty="0" smtClean="0"/>
                        <a:t>44.4%</a:t>
                      </a:r>
                      <a:endParaRPr lang="en-US" sz="2000" i="1" dirty="0"/>
                    </a:p>
                  </a:txBody>
                  <a:tcPr anchor="ctr"/>
                </a:tc>
              </a:tr>
              <a:tr h="499462">
                <a:tc>
                  <a:txBody>
                    <a:bodyPr/>
                    <a:lstStyle/>
                    <a:p>
                      <a:r>
                        <a:rPr lang="en-US" sz="1800" dirty="0" smtClean="0"/>
                        <a:t>Total </a:t>
                      </a:r>
                      <a:r>
                        <a:rPr lang="zh-CN" altLang="en-US" sz="1800" dirty="0" smtClean="0"/>
                        <a:t>总数</a:t>
                      </a:r>
                      <a:endParaRPr lang="en-US" sz="1800" dirty="0">
                        <a:solidFill>
                          <a:schemeClr val="tx2">
                            <a:lumMod val="75000"/>
                          </a:schemeClr>
                        </a:solidFill>
                      </a:endParaRPr>
                    </a:p>
                  </a:txBody>
                  <a:tcPr anchor="ctr"/>
                </a:tc>
                <a:tc>
                  <a:txBody>
                    <a:bodyPr/>
                    <a:lstStyle/>
                    <a:p>
                      <a:pPr algn="ctr" fontAlgn="b"/>
                      <a:r>
                        <a:rPr lang="en-US" sz="2000" u="none" strike="noStrike" dirty="0"/>
                        <a:t>4677</a:t>
                      </a:r>
                      <a:endParaRPr lang="en-US" sz="2000" b="0" i="0" u="none" strike="noStrike" dirty="0">
                        <a:solidFill>
                          <a:srgbClr val="000000"/>
                        </a:solidFill>
                        <a:latin typeface="Calibri"/>
                      </a:endParaRPr>
                    </a:p>
                  </a:txBody>
                  <a:tcPr marL="9525" marR="9525" marT="9525" marB="0" anchor="ctr"/>
                </a:tc>
                <a:tc>
                  <a:txBody>
                    <a:bodyPr/>
                    <a:lstStyle/>
                    <a:p>
                      <a:pPr algn="ctr" fontAlgn="b"/>
                      <a:r>
                        <a:rPr lang="en-US" sz="2000" u="none" strike="noStrike"/>
                        <a:t>4619</a:t>
                      </a:r>
                      <a:endParaRPr lang="en-US" sz="2000" b="0" i="0" u="none" strike="noStrike">
                        <a:solidFill>
                          <a:srgbClr val="000000"/>
                        </a:solidFill>
                        <a:latin typeface="Calibri"/>
                      </a:endParaRPr>
                    </a:p>
                  </a:txBody>
                  <a:tcPr marL="9525" marR="9525" marT="9525" marB="0" anchor="ctr"/>
                </a:tc>
                <a:tc>
                  <a:txBody>
                    <a:bodyPr/>
                    <a:lstStyle/>
                    <a:p>
                      <a:pPr algn="ctr" fontAlgn="b"/>
                      <a:r>
                        <a:rPr lang="en-US" sz="2000" u="none" strike="noStrike"/>
                        <a:t>4680</a:t>
                      </a:r>
                      <a:endParaRPr lang="en-US" sz="2000" b="0" i="0" u="none" strike="noStrike">
                        <a:solidFill>
                          <a:srgbClr val="000000"/>
                        </a:solidFill>
                        <a:latin typeface="Calibri"/>
                      </a:endParaRPr>
                    </a:p>
                  </a:txBody>
                  <a:tcPr marL="9525" marR="9525" marT="9525" marB="0" anchor="ctr"/>
                </a:tc>
                <a:tc>
                  <a:txBody>
                    <a:bodyPr/>
                    <a:lstStyle/>
                    <a:p>
                      <a:pPr algn="ctr" fontAlgn="b"/>
                      <a:r>
                        <a:rPr lang="en-US" sz="2000" u="none" strike="noStrike"/>
                        <a:t>4335</a:t>
                      </a:r>
                      <a:endParaRPr lang="en-US" sz="2000" b="0" i="0" u="none" strike="noStrike">
                        <a:solidFill>
                          <a:srgbClr val="000000"/>
                        </a:solidFill>
                        <a:latin typeface="Calibri"/>
                      </a:endParaRPr>
                    </a:p>
                  </a:txBody>
                  <a:tcPr marL="9525" marR="9525" marT="9525" marB="0" anchor="ctr"/>
                </a:tc>
                <a:tc>
                  <a:txBody>
                    <a:bodyPr/>
                    <a:lstStyle/>
                    <a:p>
                      <a:pPr algn="ctr" fontAlgn="b"/>
                      <a:r>
                        <a:rPr lang="en-US" sz="2000" u="none" strike="noStrike"/>
                        <a:t>5037</a:t>
                      </a:r>
                      <a:endParaRPr lang="en-US" sz="2000" b="0" i="0" u="none" strike="noStrike">
                        <a:solidFill>
                          <a:srgbClr val="000000"/>
                        </a:solidFill>
                        <a:latin typeface="Calibri"/>
                      </a:endParaRPr>
                    </a:p>
                  </a:txBody>
                  <a:tcPr marL="9525" marR="9525" marT="9525" marB="0" anchor="ctr"/>
                </a:tc>
                <a:tc>
                  <a:txBody>
                    <a:bodyPr/>
                    <a:lstStyle/>
                    <a:p>
                      <a:pPr algn="ctr" fontAlgn="b"/>
                      <a:r>
                        <a:rPr lang="en-US" sz="2000" u="none" strike="noStrike" dirty="0"/>
                        <a:t>5710</a:t>
                      </a:r>
                      <a:endParaRPr lang="en-US" sz="2000" b="0" i="0" u="none" strike="noStrike" dirty="0">
                        <a:solidFill>
                          <a:srgbClr val="000000"/>
                        </a:solidFill>
                        <a:latin typeface="Calibri"/>
                      </a:endParaRPr>
                    </a:p>
                  </a:txBody>
                  <a:tcPr marL="9525" marR="9525" marT="9525" marB="0" anchor="ctr"/>
                </a:tc>
                <a:tc>
                  <a:txBody>
                    <a:bodyPr/>
                    <a:lstStyle/>
                    <a:p>
                      <a:pPr algn="ctr"/>
                      <a:r>
                        <a:rPr lang="en-US" sz="2000" dirty="0" smtClean="0"/>
                        <a:t>22.1%</a:t>
                      </a:r>
                      <a:endParaRPr lang="en-US" sz="2000" i="1" dirty="0"/>
                    </a:p>
                  </a:txBody>
                  <a:tcPr anchor="ctr"/>
                </a:tc>
              </a:tr>
            </a:tbl>
          </a:graphicData>
        </a:graphic>
      </p:graphicFrame>
      <p:sp>
        <p:nvSpPr>
          <p:cNvPr id="3" name="Title 2"/>
          <p:cNvSpPr>
            <a:spLocks noGrp="1"/>
          </p:cNvSpPr>
          <p:nvPr>
            <p:ph type="title"/>
          </p:nvPr>
        </p:nvSpPr>
        <p:spPr/>
        <p:txBody>
          <a:bodyPr>
            <a:noAutofit/>
          </a:bodyPr>
          <a:lstStyle/>
          <a:p>
            <a:pPr algn="ctr"/>
            <a:r>
              <a:rPr lang="en-US" sz="2200" dirty="0" smtClean="0">
                <a:solidFill>
                  <a:schemeClr val="tx2">
                    <a:lumMod val="50000"/>
                  </a:schemeClr>
                </a:solidFill>
              </a:rPr>
              <a:t>EMU Transfer Enrollments from Five Community Colleges  (FA05-FA10)</a:t>
            </a:r>
            <a:r>
              <a:rPr lang="en-US" sz="2000" b="1" dirty="0" smtClean="0">
                <a:solidFill>
                  <a:schemeClr val="tx2">
                    <a:lumMod val="50000"/>
                  </a:schemeClr>
                </a:solidFill>
              </a:rPr>
              <a:t/>
            </a:r>
            <a:br>
              <a:rPr lang="en-US" sz="2000" b="1" dirty="0" smtClean="0">
                <a:solidFill>
                  <a:schemeClr val="tx2">
                    <a:lumMod val="50000"/>
                  </a:schemeClr>
                </a:solidFill>
              </a:rPr>
            </a:br>
            <a:r>
              <a:rPr lang="en-US" sz="2000" dirty="0" smtClean="0">
                <a:solidFill>
                  <a:schemeClr val="tx2">
                    <a:lumMod val="75000"/>
                  </a:schemeClr>
                </a:solidFill>
              </a:rPr>
              <a:t>05-10</a:t>
            </a:r>
            <a:r>
              <a:rPr lang="zh-CN" altLang="en-US" sz="2000" dirty="0" smtClean="0">
                <a:solidFill>
                  <a:schemeClr val="tx2">
                    <a:lumMod val="75000"/>
                  </a:schemeClr>
                </a:solidFill>
              </a:rPr>
              <a:t>年秋季东密大在读生中来自五所主要社区学院的学生人数</a:t>
            </a:r>
            <a:endParaRPr lang="en-US" sz="20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Autofit/>
          </a:bodyPr>
          <a:lstStyle/>
          <a:p>
            <a:r>
              <a:rPr lang="en-US" sz="2400" b="1" dirty="0" smtClean="0">
                <a:solidFill>
                  <a:schemeClr val="tx2">
                    <a:lumMod val="50000"/>
                  </a:schemeClr>
                </a:solidFill>
              </a:rPr>
              <a:t>Comparison of EMU GPA</a:t>
            </a:r>
            <a:br>
              <a:rPr lang="en-US" sz="2400" b="1" dirty="0" smtClean="0">
                <a:solidFill>
                  <a:schemeClr val="tx2">
                    <a:lumMod val="50000"/>
                  </a:schemeClr>
                </a:solidFill>
              </a:rPr>
            </a:br>
            <a:r>
              <a:rPr lang="zh-CN" altLang="en-US" sz="2400" dirty="0" smtClean="0">
                <a:solidFill>
                  <a:schemeClr val="tx2">
                    <a:lumMod val="75000"/>
                  </a:schemeClr>
                </a:solidFill>
              </a:rPr>
              <a:t>东密大在读转校生和高中直录生学习成绩对比</a:t>
            </a:r>
            <a:endParaRPr lang="en-US" sz="2400" dirty="0" smtClean="0">
              <a:solidFill>
                <a:schemeClr val="tx2">
                  <a:lumMod val="75000"/>
                </a:schemeClr>
              </a:solidFill>
            </a:endParaRPr>
          </a:p>
        </p:txBody>
      </p:sp>
      <p:graphicFrame>
        <p:nvGraphicFramePr>
          <p:cNvPr id="3" name="Content Placeholder 3"/>
          <p:cNvGraphicFramePr>
            <a:graphicFrameLocks/>
          </p:cNvGraphicFramePr>
          <p:nvPr/>
        </p:nvGraphicFramePr>
        <p:xfrm>
          <a:off x="838200" y="1371600"/>
          <a:ext cx="7543800" cy="4117636"/>
        </p:xfrm>
        <a:graphic>
          <a:graphicData uri="http://schemas.openxmlformats.org/drawingml/2006/table">
            <a:tbl>
              <a:tblPr bandRow="1">
                <a:tableStyleId>{7DF18680-E054-41AD-8BC1-D1AEF772440D}</a:tableStyleId>
              </a:tblPr>
              <a:tblGrid>
                <a:gridCol w="4114800"/>
                <a:gridCol w="1600200"/>
                <a:gridCol w="1828800"/>
              </a:tblGrid>
              <a:tr h="555330">
                <a:tc>
                  <a:txBody>
                    <a:bodyPr/>
                    <a:lstStyle/>
                    <a:p>
                      <a:pPr algn="ctr" fontAlgn="b"/>
                      <a:endParaRPr lang="en-US" sz="1800" b="0" i="0" u="none" strike="noStrike" dirty="0">
                        <a:solidFill>
                          <a:srgbClr val="000000"/>
                        </a:solidFill>
                        <a:latin typeface="Arial"/>
                      </a:endParaRPr>
                    </a:p>
                  </a:txBody>
                  <a:tcPr marL="9525" marR="9525" marT="9525" marB="0" anchor="b"/>
                </a:tc>
                <a:tc>
                  <a:txBody>
                    <a:bodyPr/>
                    <a:lstStyle/>
                    <a:p>
                      <a:pPr algn="ctr" fontAlgn="b"/>
                      <a:r>
                        <a:rPr lang="en-US" sz="1800" u="none" strike="noStrike" dirty="0" smtClean="0"/>
                        <a:t>COUNT*</a:t>
                      </a:r>
                    </a:p>
                    <a:p>
                      <a:pPr algn="ctr" fontAlgn="b"/>
                      <a:r>
                        <a:rPr lang="zh-CN" altLang="en-US" sz="1800" u="none" strike="noStrike" dirty="0" smtClean="0"/>
                        <a:t>人数</a:t>
                      </a:r>
                      <a:endParaRPr lang="en-US" sz="1800" b="1" i="0" u="none" strike="noStrike" dirty="0">
                        <a:solidFill>
                          <a:schemeClr val="tx2">
                            <a:lumMod val="75000"/>
                          </a:schemeClr>
                        </a:solidFill>
                        <a:latin typeface="Arial"/>
                      </a:endParaRPr>
                    </a:p>
                  </a:txBody>
                  <a:tcPr marL="9525" marR="9525" marT="9525" marB="0" anchor="b"/>
                </a:tc>
                <a:tc>
                  <a:txBody>
                    <a:bodyPr/>
                    <a:lstStyle/>
                    <a:p>
                      <a:pPr algn="ctr" fontAlgn="b"/>
                      <a:r>
                        <a:rPr lang="en-US" sz="1800" u="none" strike="noStrike" dirty="0"/>
                        <a:t>AVG </a:t>
                      </a:r>
                      <a:r>
                        <a:rPr lang="en-US" sz="1800" u="none" strike="noStrike" dirty="0" smtClean="0"/>
                        <a:t>EMU GPA</a:t>
                      </a:r>
                      <a:r>
                        <a:rPr lang="zh-CN" altLang="en-US" sz="1800" u="none" strike="noStrike" dirty="0" smtClean="0"/>
                        <a:t>平均成绩</a:t>
                      </a:r>
                      <a:endParaRPr lang="en-US" sz="1800" b="1" i="0" u="none" strike="noStrike" dirty="0">
                        <a:solidFill>
                          <a:schemeClr val="tx2">
                            <a:lumMod val="75000"/>
                          </a:schemeClr>
                        </a:solidFill>
                        <a:latin typeface="Arial"/>
                      </a:endParaRPr>
                    </a:p>
                  </a:txBody>
                  <a:tcPr marL="9525" marR="9525" marT="9525" marB="0" anchor="b"/>
                </a:tc>
              </a:tr>
              <a:tr h="492417">
                <a:tc>
                  <a:txBody>
                    <a:bodyPr/>
                    <a:lstStyle/>
                    <a:p>
                      <a:pPr algn="l" fontAlgn="t"/>
                      <a:r>
                        <a:rPr lang="en-US" sz="1800" u="none" strike="noStrike" dirty="0"/>
                        <a:t>Washtenaw </a:t>
                      </a:r>
                      <a:r>
                        <a:rPr lang="en-US" sz="1800" u="none" strike="noStrike" dirty="0" smtClean="0"/>
                        <a:t> CC</a:t>
                      </a:r>
                      <a:r>
                        <a:rPr lang="zh-CN" altLang="en-US" sz="1800" u="none" strike="noStrike" baseline="0" dirty="0" smtClean="0"/>
                        <a:t> 瓦歇纳社区学院转校生</a:t>
                      </a:r>
                      <a:endParaRPr lang="en-US" sz="1800" b="0" i="0" u="none" strike="noStrike" dirty="0">
                        <a:solidFill>
                          <a:schemeClr val="tx2">
                            <a:lumMod val="75000"/>
                          </a:schemeClr>
                        </a:solidFill>
                        <a:latin typeface="Arial"/>
                      </a:endParaRPr>
                    </a:p>
                  </a:txBody>
                  <a:tcPr marL="9525" marR="9525" marT="9525" marB="0" anchor="ctr"/>
                </a:tc>
                <a:tc>
                  <a:txBody>
                    <a:bodyPr/>
                    <a:lstStyle/>
                    <a:p>
                      <a:pPr algn="ctr" fontAlgn="t"/>
                      <a:r>
                        <a:rPr lang="en-US" sz="2000" u="none" strike="noStrike" dirty="0" smtClean="0"/>
                        <a:t>1414</a:t>
                      </a:r>
                      <a:endParaRPr lang="en-US" sz="2000" b="0" i="0" u="none" strike="noStrike" dirty="0">
                        <a:solidFill>
                          <a:srgbClr val="000000"/>
                        </a:solidFill>
                        <a:latin typeface="Arial"/>
                      </a:endParaRPr>
                    </a:p>
                  </a:txBody>
                  <a:tcPr marL="9525" marR="9525" marT="9525" marB="0" anchor="ctr"/>
                </a:tc>
                <a:tc>
                  <a:txBody>
                    <a:bodyPr/>
                    <a:lstStyle/>
                    <a:p>
                      <a:pPr algn="ctr" fontAlgn="t"/>
                      <a:r>
                        <a:rPr lang="en-US" sz="2000" u="none" strike="noStrike" dirty="0" smtClean="0"/>
                        <a:t>3.15</a:t>
                      </a:r>
                      <a:endParaRPr lang="en-US" sz="2000" b="0" i="0" u="none" strike="noStrike" dirty="0">
                        <a:solidFill>
                          <a:srgbClr val="000000"/>
                        </a:solidFill>
                        <a:latin typeface="Arial"/>
                      </a:endParaRPr>
                    </a:p>
                  </a:txBody>
                  <a:tcPr marL="9525" marR="9525" marT="9525" marB="0" anchor="ctr"/>
                </a:tc>
              </a:tr>
              <a:tr h="501796">
                <a:tc>
                  <a:txBody>
                    <a:bodyPr/>
                    <a:lstStyle/>
                    <a:p>
                      <a:pPr algn="l" fontAlgn="t"/>
                      <a:r>
                        <a:rPr lang="en-US" sz="1800" u="none" strike="noStrike" dirty="0"/>
                        <a:t>Other MI </a:t>
                      </a:r>
                      <a:r>
                        <a:rPr lang="en-US" sz="1800" u="none" strike="noStrike" dirty="0" smtClean="0"/>
                        <a:t>CCs </a:t>
                      </a:r>
                      <a:r>
                        <a:rPr lang="zh-CN" altLang="en-US" sz="1800" u="none" strike="noStrike" dirty="0" smtClean="0"/>
                        <a:t>其它密州社区学院专校生</a:t>
                      </a:r>
                      <a:endParaRPr lang="en-US" sz="1800" b="0" i="0" u="none" strike="noStrike" dirty="0">
                        <a:solidFill>
                          <a:schemeClr val="tx2">
                            <a:lumMod val="75000"/>
                          </a:schemeClr>
                        </a:solidFill>
                        <a:latin typeface="Arial"/>
                      </a:endParaRPr>
                    </a:p>
                  </a:txBody>
                  <a:tcPr marL="9525" marR="9525" marT="9525" marB="0" anchor="ctr"/>
                </a:tc>
                <a:tc>
                  <a:txBody>
                    <a:bodyPr/>
                    <a:lstStyle/>
                    <a:p>
                      <a:pPr algn="ctr" fontAlgn="t"/>
                      <a:r>
                        <a:rPr lang="en-US" sz="2000" u="none" strike="noStrike" dirty="0" smtClean="0"/>
                        <a:t>2978</a:t>
                      </a:r>
                      <a:endParaRPr lang="en-US" sz="2000" b="0" i="0" u="none" strike="noStrike" dirty="0">
                        <a:solidFill>
                          <a:srgbClr val="000000"/>
                        </a:solidFill>
                        <a:latin typeface="Arial"/>
                      </a:endParaRPr>
                    </a:p>
                  </a:txBody>
                  <a:tcPr marL="9525" marR="9525" marT="9525" marB="0" anchor="ctr"/>
                </a:tc>
                <a:tc>
                  <a:txBody>
                    <a:bodyPr/>
                    <a:lstStyle/>
                    <a:p>
                      <a:pPr algn="ctr" fontAlgn="t"/>
                      <a:r>
                        <a:rPr lang="en-US" sz="2000" u="none" strike="noStrike" dirty="0" smtClean="0"/>
                        <a:t>3.08</a:t>
                      </a:r>
                      <a:endParaRPr lang="en-US" sz="2000" b="0" i="0" u="none" strike="noStrike" dirty="0">
                        <a:solidFill>
                          <a:srgbClr val="000000"/>
                        </a:solidFill>
                        <a:latin typeface="Arial"/>
                      </a:endParaRPr>
                    </a:p>
                  </a:txBody>
                  <a:tcPr marL="9525" marR="9525" marT="9525" marB="0" anchor="ctr"/>
                </a:tc>
              </a:tr>
              <a:tr h="501796">
                <a:tc>
                  <a:txBody>
                    <a:bodyPr/>
                    <a:lstStyle/>
                    <a:p>
                      <a:pPr algn="l" fontAlgn="t"/>
                      <a:r>
                        <a:rPr lang="en-US" sz="1800" u="none" strike="noStrike" dirty="0"/>
                        <a:t>Other Univ./</a:t>
                      </a:r>
                      <a:r>
                        <a:rPr lang="en-US" sz="1800" u="none" strike="noStrike" dirty="0" smtClean="0"/>
                        <a:t>Colleges</a:t>
                      </a:r>
                      <a:r>
                        <a:rPr lang="zh-CN" altLang="en-US" sz="1800" u="none" strike="noStrike" baseline="0" dirty="0" smtClean="0"/>
                        <a:t> 其它转校生</a:t>
                      </a:r>
                      <a:endParaRPr lang="en-US" sz="1800" b="0" i="0" u="none" strike="noStrike" dirty="0">
                        <a:solidFill>
                          <a:schemeClr val="tx2">
                            <a:lumMod val="75000"/>
                          </a:schemeClr>
                        </a:solidFill>
                        <a:latin typeface="Arial"/>
                      </a:endParaRPr>
                    </a:p>
                  </a:txBody>
                  <a:tcPr marL="9525" marR="9525" marT="9525" marB="0" anchor="ctr"/>
                </a:tc>
                <a:tc>
                  <a:txBody>
                    <a:bodyPr/>
                    <a:lstStyle/>
                    <a:p>
                      <a:pPr algn="ctr" fontAlgn="t"/>
                      <a:r>
                        <a:rPr lang="en-US" sz="2000" u="none" strike="noStrike" dirty="0" smtClean="0"/>
                        <a:t>3263</a:t>
                      </a:r>
                      <a:endParaRPr lang="en-US" sz="2000" b="0" i="0" u="none" strike="noStrike" dirty="0">
                        <a:solidFill>
                          <a:srgbClr val="000000"/>
                        </a:solidFill>
                        <a:latin typeface="Arial"/>
                      </a:endParaRPr>
                    </a:p>
                  </a:txBody>
                  <a:tcPr marL="9525" marR="9525" marT="9525" marB="0" anchor="ctr"/>
                </a:tc>
                <a:tc>
                  <a:txBody>
                    <a:bodyPr/>
                    <a:lstStyle/>
                    <a:p>
                      <a:pPr algn="ctr" fontAlgn="t"/>
                      <a:r>
                        <a:rPr lang="en-US" sz="2000" u="none" strike="noStrike" dirty="0"/>
                        <a:t>3.18</a:t>
                      </a:r>
                      <a:endParaRPr lang="en-US" sz="2000" b="0" i="0" u="none" strike="noStrike" dirty="0">
                        <a:solidFill>
                          <a:srgbClr val="000000"/>
                        </a:solidFill>
                        <a:latin typeface="Arial"/>
                      </a:endParaRPr>
                    </a:p>
                  </a:txBody>
                  <a:tcPr marL="9525" marR="9525" marT="9525" marB="0" anchor="ctr"/>
                </a:tc>
              </a:tr>
              <a:tr h="501796">
                <a:tc>
                  <a:txBody>
                    <a:bodyPr/>
                    <a:lstStyle/>
                    <a:p>
                      <a:pPr algn="l" fontAlgn="t"/>
                      <a:r>
                        <a:rPr lang="sv-SE" sz="1800" u="none" strike="noStrike" dirty="0"/>
                        <a:t>EMU Native-</a:t>
                      </a:r>
                      <a:r>
                        <a:rPr lang="sv-SE" sz="1800" u="none" strike="noStrike" dirty="0" smtClean="0"/>
                        <a:t>- </a:t>
                      </a:r>
                      <a:r>
                        <a:rPr lang="sv-SE" sz="1800" u="none" strike="noStrike" dirty="0"/>
                        <a:t>FR </a:t>
                      </a:r>
                      <a:r>
                        <a:rPr lang="zh-CN" altLang="en-US" sz="1800" u="none" strike="noStrike" baseline="0" dirty="0" smtClean="0"/>
                        <a:t> 直录一年级</a:t>
                      </a:r>
                      <a:endParaRPr lang="sv-SE" sz="1800" b="0" i="0" u="none" strike="noStrike" dirty="0">
                        <a:solidFill>
                          <a:schemeClr val="tx2">
                            <a:lumMod val="75000"/>
                          </a:schemeClr>
                        </a:solidFill>
                        <a:latin typeface="Arial"/>
                      </a:endParaRPr>
                    </a:p>
                  </a:txBody>
                  <a:tcPr marL="9525" marR="9525" marT="9525" marB="0" anchor="ctr">
                    <a:solidFill>
                      <a:schemeClr val="accent4">
                        <a:lumMod val="40000"/>
                        <a:lumOff val="60000"/>
                      </a:schemeClr>
                    </a:solidFill>
                  </a:tcPr>
                </a:tc>
                <a:tc>
                  <a:txBody>
                    <a:bodyPr/>
                    <a:lstStyle/>
                    <a:p>
                      <a:pPr algn="ctr" fontAlgn="t"/>
                      <a:r>
                        <a:rPr lang="en-US" sz="2000" u="none" strike="noStrike" dirty="0" smtClean="0"/>
                        <a:t>480</a:t>
                      </a:r>
                      <a:endParaRPr lang="en-US" sz="2000" b="0" i="0" u="none" strike="noStrike" dirty="0">
                        <a:solidFill>
                          <a:srgbClr val="000000"/>
                        </a:solidFill>
                        <a:latin typeface="Arial"/>
                      </a:endParaRPr>
                    </a:p>
                  </a:txBody>
                  <a:tcPr marL="9525" marR="9525" marT="9525" marB="0" anchor="ctr">
                    <a:solidFill>
                      <a:schemeClr val="accent4">
                        <a:lumMod val="40000"/>
                        <a:lumOff val="60000"/>
                      </a:schemeClr>
                    </a:solidFill>
                  </a:tcPr>
                </a:tc>
                <a:tc>
                  <a:txBody>
                    <a:bodyPr/>
                    <a:lstStyle/>
                    <a:p>
                      <a:pPr algn="ctr" fontAlgn="t"/>
                      <a:r>
                        <a:rPr lang="en-US" sz="2000" u="none" strike="noStrike" dirty="0" smtClean="0"/>
                        <a:t>2.54</a:t>
                      </a:r>
                      <a:endParaRPr lang="en-US" sz="2000" b="0" i="0" u="none" strike="noStrike" dirty="0">
                        <a:solidFill>
                          <a:srgbClr val="000000"/>
                        </a:solidFill>
                        <a:latin typeface="Arial"/>
                      </a:endParaRPr>
                    </a:p>
                  </a:txBody>
                  <a:tcPr marL="9525" marR="9525" marT="9525" marB="0" anchor="ctr">
                    <a:solidFill>
                      <a:schemeClr val="accent4">
                        <a:lumMod val="40000"/>
                        <a:lumOff val="60000"/>
                      </a:schemeClr>
                    </a:solidFill>
                  </a:tcPr>
                </a:tc>
              </a:tr>
              <a:tr h="511175">
                <a:tc>
                  <a:txBody>
                    <a:bodyPr/>
                    <a:lstStyle/>
                    <a:p>
                      <a:pPr algn="l" fontAlgn="t"/>
                      <a:r>
                        <a:rPr lang="de-DE" sz="1800" u="none" strike="noStrike" dirty="0"/>
                        <a:t>EMU Native-</a:t>
                      </a:r>
                      <a:r>
                        <a:rPr lang="de-DE" sz="1800" u="none" strike="noStrike" dirty="0" smtClean="0"/>
                        <a:t>- </a:t>
                      </a:r>
                      <a:r>
                        <a:rPr lang="de-DE" sz="1800" u="none" strike="noStrike" dirty="0"/>
                        <a:t>SO </a:t>
                      </a:r>
                      <a:r>
                        <a:rPr lang="zh-CN" altLang="en-US" sz="1800" u="none" strike="noStrike" baseline="0" dirty="0" smtClean="0"/>
                        <a:t>直录二年级</a:t>
                      </a:r>
                      <a:endParaRPr lang="de-DE" sz="1800" b="0" i="0" u="none" strike="noStrike" dirty="0">
                        <a:solidFill>
                          <a:schemeClr val="tx2">
                            <a:lumMod val="75000"/>
                          </a:schemeClr>
                        </a:solidFill>
                        <a:latin typeface="Arial"/>
                      </a:endParaRPr>
                    </a:p>
                  </a:txBody>
                  <a:tcPr marL="9525" marR="9525" marT="9525" marB="0" anchor="ctr">
                    <a:solidFill>
                      <a:schemeClr val="accent4">
                        <a:lumMod val="40000"/>
                        <a:lumOff val="60000"/>
                      </a:schemeClr>
                    </a:solidFill>
                  </a:tcPr>
                </a:tc>
                <a:tc>
                  <a:txBody>
                    <a:bodyPr/>
                    <a:lstStyle/>
                    <a:p>
                      <a:pPr algn="ctr" fontAlgn="t"/>
                      <a:r>
                        <a:rPr lang="en-US" sz="2000" u="none" strike="noStrike" dirty="0" smtClean="0"/>
                        <a:t>1911</a:t>
                      </a:r>
                      <a:endParaRPr lang="en-US" sz="2000" b="0" i="0" u="none" strike="noStrike" dirty="0">
                        <a:solidFill>
                          <a:srgbClr val="000000"/>
                        </a:solidFill>
                        <a:latin typeface="Arial"/>
                      </a:endParaRPr>
                    </a:p>
                  </a:txBody>
                  <a:tcPr marL="9525" marR="9525" marT="9525" marB="0" anchor="ctr">
                    <a:solidFill>
                      <a:schemeClr val="accent4">
                        <a:lumMod val="40000"/>
                        <a:lumOff val="60000"/>
                      </a:schemeClr>
                    </a:solidFill>
                  </a:tcPr>
                </a:tc>
                <a:tc>
                  <a:txBody>
                    <a:bodyPr/>
                    <a:lstStyle/>
                    <a:p>
                      <a:pPr algn="ctr" fontAlgn="t"/>
                      <a:r>
                        <a:rPr lang="en-US" sz="2000" u="none" strike="noStrike" dirty="0"/>
                        <a:t>2.92</a:t>
                      </a:r>
                      <a:endParaRPr lang="en-US" sz="2000" b="0" i="0" u="none" strike="noStrike" dirty="0">
                        <a:solidFill>
                          <a:srgbClr val="000000"/>
                        </a:solidFill>
                        <a:latin typeface="Arial"/>
                      </a:endParaRPr>
                    </a:p>
                  </a:txBody>
                  <a:tcPr marL="9525" marR="9525" marT="9525" marB="0" anchor="ctr">
                    <a:solidFill>
                      <a:schemeClr val="accent4">
                        <a:lumMod val="40000"/>
                        <a:lumOff val="60000"/>
                      </a:schemeClr>
                    </a:solidFill>
                  </a:tcPr>
                </a:tc>
              </a:tr>
              <a:tr h="520556">
                <a:tc>
                  <a:txBody>
                    <a:bodyPr/>
                    <a:lstStyle/>
                    <a:p>
                      <a:pPr algn="l" fontAlgn="t"/>
                      <a:r>
                        <a:rPr lang="sv-SE" sz="1800" u="none" strike="noStrike" dirty="0"/>
                        <a:t>EMU Native-</a:t>
                      </a:r>
                      <a:r>
                        <a:rPr lang="sv-SE" sz="1800" u="none" strike="noStrike" dirty="0" smtClean="0"/>
                        <a:t>- </a:t>
                      </a:r>
                      <a:r>
                        <a:rPr lang="sv-SE" sz="1800" u="none" strike="noStrike" dirty="0"/>
                        <a:t>JR </a:t>
                      </a:r>
                      <a:r>
                        <a:rPr lang="zh-CN" altLang="en-US" sz="1800" u="none" strike="noStrike" baseline="0" dirty="0" smtClean="0"/>
                        <a:t>直录三年级</a:t>
                      </a:r>
                      <a:endParaRPr lang="sv-SE" sz="1800" b="0" i="0" u="none" strike="noStrike" dirty="0">
                        <a:solidFill>
                          <a:schemeClr val="tx2">
                            <a:lumMod val="75000"/>
                          </a:schemeClr>
                        </a:solidFill>
                        <a:latin typeface="Arial"/>
                      </a:endParaRPr>
                    </a:p>
                  </a:txBody>
                  <a:tcPr marL="9525" marR="9525" marT="9525" marB="0" anchor="ctr">
                    <a:solidFill>
                      <a:schemeClr val="accent4">
                        <a:lumMod val="40000"/>
                        <a:lumOff val="60000"/>
                      </a:schemeClr>
                    </a:solidFill>
                  </a:tcPr>
                </a:tc>
                <a:tc>
                  <a:txBody>
                    <a:bodyPr/>
                    <a:lstStyle/>
                    <a:p>
                      <a:pPr algn="ctr" fontAlgn="t"/>
                      <a:r>
                        <a:rPr lang="en-US" sz="2000" u="none" strike="noStrike" dirty="0" smtClean="0"/>
                        <a:t>1355</a:t>
                      </a:r>
                      <a:endParaRPr lang="en-US" sz="2000" b="0" i="0" u="none" strike="noStrike" dirty="0">
                        <a:solidFill>
                          <a:srgbClr val="000000"/>
                        </a:solidFill>
                        <a:latin typeface="Arial"/>
                      </a:endParaRPr>
                    </a:p>
                  </a:txBody>
                  <a:tcPr marL="9525" marR="9525" marT="9525" marB="0" anchor="ctr">
                    <a:solidFill>
                      <a:schemeClr val="accent4">
                        <a:lumMod val="40000"/>
                        <a:lumOff val="60000"/>
                      </a:schemeClr>
                    </a:solidFill>
                  </a:tcPr>
                </a:tc>
                <a:tc>
                  <a:txBody>
                    <a:bodyPr/>
                    <a:lstStyle/>
                    <a:p>
                      <a:pPr algn="ctr" fontAlgn="t"/>
                      <a:r>
                        <a:rPr lang="en-US" sz="2000" u="none" strike="noStrike" dirty="0" smtClean="0"/>
                        <a:t>2.98</a:t>
                      </a:r>
                      <a:endParaRPr lang="en-US" sz="2000" b="0" i="0" u="none" strike="noStrike" dirty="0">
                        <a:solidFill>
                          <a:srgbClr val="000000"/>
                        </a:solidFill>
                        <a:latin typeface="Arial"/>
                      </a:endParaRPr>
                    </a:p>
                  </a:txBody>
                  <a:tcPr marL="9525" marR="9525" marT="9525" marB="0" anchor="ctr">
                    <a:solidFill>
                      <a:schemeClr val="accent4">
                        <a:lumMod val="40000"/>
                        <a:lumOff val="60000"/>
                      </a:schemeClr>
                    </a:solidFill>
                  </a:tcPr>
                </a:tc>
              </a:tr>
              <a:tr h="529935">
                <a:tc>
                  <a:txBody>
                    <a:bodyPr/>
                    <a:lstStyle/>
                    <a:p>
                      <a:pPr algn="l" fontAlgn="t"/>
                      <a:r>
                        <a:rPr lang="en-US" sz="1800" u="none" strike="noStrike" dirty="0"/>
                        <a:t>EMU </a:t>
                      </a:r>
                      <a:r>
                        <a:rPr lang="en-US" sz="1800" u="none" strike="noStrike" dirty="0" smtClean="0"/>
                        <a:t>Native--</a:t>
                      </a:r>
                      <a:r>
                        <a:rPr lang="en-US" sz="1800" u="none" strike="noStrike" baseline="0" dirty="0" smtClean="0"/>
                        <a:t> </a:t>
                      </a:r>
                      <a:r>
                        <a:rPr lang="en-US" sz="1800" u="none" strike="noStrike" dirty="0" smtClean="0"/>
                        <a:t>SR </a:t>
                      </a:r>
                      <a:r>
                        <a:rPr lang="zh-CN" altLang="en-US" sz="1800" kern="1200" baseline="0" dirty="0" smtClean="0"/>
                        <a:t>直录四年级</a:t>
                      </a:r>
                      <a:endParaRPr lang="en-US" sz="1800" b="0" i="0" u="none" strike="noStrike" dirty="0">
                        <a:solidFill>
                          <a:schemeClr val="tx2">
                            <a:lumMod val="75000"/>
                          </a:schemeClr>
                        </a:solidFill>
                        <a:latin typeface="Arial"/>
                      </a:endParaRPr>
                    </a:p>
                  </a:txBody>
                  <a:tcPr marL="9525" marR="9525" marT="9525" marB="0" anchor="ctr">
                    <a:solidFill>
                      <a:schemeClr val="accent4">
                        <a:lumMod val="40000"/>
                        <a:lumOff val="60000"/>
                      </a:schemeClr>
                    </a:solidFill>
                  </a:tcPr>
                </a:tc>
                <a:tc>
                  <a:txBody>
                    <a:bodyPr/>
                    <a:lstStyle/>
                    <a:p>
                      <a:pPr algn="ctr" fontAlgn="t"/>
                      <a:r>
                        <a:rPr lang="en-US" sz="2000" u="none" strike="noStrike" dirty="0" smtClean="0"/>
                        <a:t>2073</a:t>
                      </a:r>
                      <a:endParaRPr lang="en-US" sz="2000" b="0" i="0" u="none" strike="noStrike" dirty="0">
                        <a:solidFill>
                          <a:srgbClr val="000000"/>
                        </a:solidFill>
                        <a:latin typeface="Arial"/>
                      </a:endParaRPr>
                    </a:p>
                  </a:txBody>
                  <a:tcPr marL="9525" marR="9525" marT="9525" marB="0" anchor="ctr">
                    <a:solidFill>
                      <a:schemeClr val="accent4">
                        <a:lumMod val="40000"/>
                        <a:lumOff val="60000"/>
                      </a:schemeClr>
                    </a:solidFill>
                  </a:tcPr>
                </a:tc>
                <a:tc>
                  <a:txBody>
                    <a:bodyPr/>
                    <a:lstStyle/>
                    <a:p>
                      <a:pPr algn="ctr" fontAlgn="t"/>
                      <a:r>
                        <a:rPr lang="en-US" sz="2000" u="none" strike="noStrike" dirty="0" smtClean="0"/>
                        <a:t>3.11</a:t>
                      </a:r>
                      <a:endParaRPr lang="en-US" sz="2000" b="0" i="0" u="none" strike="noStrike" dirty="0">
                        <a:solidFill>
                          <a:srgbClr val="000000"/>
                        </a:solidFill>
                        <a:latin typeface="Arial"/>
                      </a:endParaRPr>
                    </a:p>
                  </a:txBody>
                  <a:tcPr marL="9525" marR="9525" marT="9525" marB="0" anchor="ctr">
                    <a:solidFill>
                      <a:schemeClr val="accent4">
                        <a:lumMod val="40000"/>
                        <a:lumOff val="60000"/>
                      </a:schemeClr>
                    </a:solidFill>
                  </a:tcPr>
                </a:tc>
              </a:tr>
            </a:tbl>
          </a:graphicData>
        </a:graphic>
      </p:graphicFrame>
      <p:sp>
        <p:nvSpPr>
          <p:cNvPr id="5" name="TextBox 4"/>
          <p:cNvSpPr txBox="1"/>
          <p:nvPr/>
        </p:nvSpPr>
        <p:spPr>
          <a:xfrm>
            <a:off x="1295400" y="5638800"/>
            <a:ext cx="6172200" cy="338554"/>
          </a:xfrm>
          <a:prstGeom prst="rect">
            <a:avLst/>
          </a:prstGeom>
          <a:noFill/>
        </p:spPr>
        <p:txBody>
          <a:bodyPr wrap="square" rtlCol="0">
            <a:spAutoFit/>
          </a:bodyPr>
          <a:lstStyle/>
          <a:p>
            <a:r>
              <a:rPr lang="en-US" altLang="zh-CN" sz="1600" dirty="0" smtClean="0"/>
              <a:t>*EMU</a:t>
            </a:r>
            <a:r>
              <a:rPr lang="zh-CN" altLang="en-US" sz="1600" dirty="0" smtClean="0"/>
              <a:t> </a:t>
            </a:r>
            <a:r>
              <a:rPr lang="en-US" altLang="zh-CN" sz="1600" dirty="0" smtClean="0"/>
              <a:t>Earned Credits &gt;= 24 </a:t>
            </a:r>
            <a:r>
              <a:rPr lang="en-US" altLang="zh-CN" sz="1600" dirty="0" smtClean="0">
                <a:solidFill>
                  <a:schemeClr val="tx2">
                    <a:lumMod val="75000"/>
                  </a:schemeClr>
                </a:solidFill>
              </a:rPr>
              <a:t>by Fall 2010 </a:t>
            </a:r>
            <a:r>
              <a:rPr lang="zh-CN" altLang="en-US" sz="1600" dirty="0" smtClean="0">
                <a:solidFill>
                  <a:schemeClr val="tx2">
                    <a:lumMod val="75000"/>
                  </a:schemeClr>
                </a:solidFill>
              </a:rPr>
              <a:t>在东密大至少已选</a:t>
            </a:r>
            <a:r>
              <a:rPr lang="en-US" altLang="zh-CN" sz="1600" dirty="0" smtClean="0">
                <a:solidFill>
                  <a:schemeClr val="tx2">
                    <a:lumMod val="75000"/>
                  </a:schemeClr>
                </a:solidFill>
              </a:rPr>
              <a:t>24</a:t>
            </a:r>
            <a:r>
              <a:rPr lang="zh-CN" altLang="en-US" sz="1600" dirty="0" smtClean="0">
                <a:solidFill>
                  <a:schemeClr val="tx2">
                    <a:lumMod val="75000"/>
                  </a:schemeClr>
                </a:solidFill>
              </a:rPr>
              <a:t>学分</a:t>
            </a:r>
            <a:endParaRPr lang="en-US" sz="1600" dirty="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MU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EMU theme</Template>
  <TotalTime>6631</TotalTime>
  <Words>1545</Words>
  <Application>Microsoft Office PowerPoint</Application>
  <PresentationFormat>On-screen Show (4:3)</PresentationFormat>
  <Paragraphs>316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EMU theme</vt:lpstr>
      <vt:lpstr>Strengthening the Partnerships between 2-Year and 4-Year Institutions to Meet Access Challenges </vt:lpstr>
      <vt:lpstr>Forms of Partnership 合作方式多样化</vt:lpstr>
      <vt:lpstr>Focus of the Study 本讲座重点</vt:lpstr>
      <vt:lpstr>Definitions 常用词汇说明</vt:lpstr>
      <vt:lpstr>Slide 5</vt:lpstr>
      <vt:lpstr>Brief History of Articulation Agreement 转学协议历史回顾</vt:lpstr>
      <vt:lpstr>Entering New Students at 4-Year Universities in the US   全美本科入学新生统计数据</vt:lpstr>
      <vt:lpstr>EMU Transfer Enrollments from Five Community Colleges  (FA05-FA10) 05-10年秋季东密大在读生中来自五所主要社区学院的学生人数</vt:lpstr>
      <vt:lpstr>Comparison of EMU GPA 东密大在读转校生和高中直录生学习成绩对比</vt:lpstr>
      <vt:lpstr>Average EMU GPA upon Graduation 东密大毕业生成绩比较</vt:lpstr>
      <vt:lpstr>Slide 11</vt:lpstr>
      <vt:lpstr>密希根州的协调MACRAO</vt:lpstr>
      <vt:lpstr>MACRAO Agreement Minimum Requirements 密州转学协议的基本要求</vt:lpstr>
      <vt:lpstr>MACRAO Agreement Policies 密州MACRAO转学协议的主要精神</vt:lpstr>
      <vt:lpstr>Articulation Agreement at EMU 东密大与社区学院的转校协议</vt:lpstr>
      <vt:lpstr>Process for Articulation Agreements 建立转学协议的步骤</vt:lpstr>
      <vt:lpstr>MACRAO and Program Specific Agreement 州一级的政策和各院校具体专业转学协议的关连</vt:lpstr>
      <vt:lpstr>Quality Control 课程质量控制</vt:lpstr>
      <vt:lpstr>Slide 19</vt:lpstr>
      <vt:lpstr>Benefits for Students 学生直接受益</vt:lpstr>
      <vt:lpstr>Slide 21</vt:lpstr>
      <vt:lpstr>Benefits to Community Colleges and Universities</vt:lpstr>
      <vt:lpstr>Benefits to Higher Education 对高等教育的贡献</vt:lpstr>
      <vt:lpstr>Benefits to the Society 社会效益</vt:lpstr>
      <vt:lpstr>Slide 25</vt:lpstr>
      <vt:lpstr>Slide 26</vt:lpstr>
      <vt:lpstr>Thanks and References 特别致谢及文献索引</vt:lpstr>
    </vt:vector>
  </TitlesOfParts>
  <Company>Eastern Michigan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Projection Model</dc:title>
  <dc:creator>Tingho Huang</dc:creator>
  <cp:lastModifiedBy>bning</cp:lastModifiedBy>
  <cp:revision>564</cp:revision>
  <dcterms:created xsi:type="dcterms:W3CDTF">2011-01-04T21:15:40Z</dcterms:created>
  <dcterms:modified xsi:type="dcterms:W3CDTF">2011-06-10T18:27:40Z</dcterms:modified>
</cp:coreProperties>
</file>